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53" r:id="rId2"/>
  </p:sldMasterIdLst>
  <p:notesMasterIdLst>
    <p:notesMasterId r:id="rId20"/>
  </p:notesMasterIdLst>
  <p:sldIdLst>
    <p:sldId id="263" r:id="rId3"/>
    <p:sldId id="261" r:id="rId4"/>
    <p:sldId id="609" r:id="rId5"/>
    <p:sldId id="610" r:id="rId6"/>
    <p:sldId id="612" r:id="rId7"/>
    <p:sldId id="603" r:id="rId8"/>
    <p:sldId id="272" r:id="rId9"/>
    <p:sldId id="287" r:id="rId10"/>
    <p:sldId id="604" r:id="rId11"/>
    <p:sldId id="606" r:id="rId12"/>
    <p:sldId id="605" r:id="rId13"/>
    <p:sldId id="600" r:id="rId14"/>
    <p:sldId id="602" r:id="rId15"/>
    <p:sldId id="608" r:id="rId16"/>
    <p:sldId id="607" r:id="rId17"/>
    <p:sldId id="611" r:id="rId18"/>
    <p:sldId id="28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hlEVol4LYPpMVHdguM8uSSTCVv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0F3"/>
    <a:srgbClr val="ADE8ED"/>
    <a:srgbClr val="9EECEC"/>
    <a:srgbClr val="8EEAD0"/>
    <a:srgbClr val="EDEDED"/>
    <a:srgbClr val="76F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5" autoAdjust="0"/>
    <p:restoredTop sz="96208"/>
  </p:normalViewPr>
  <p:slideViewPr>
    <p:cSldViewPr snapToGrid="0">
      <p:cViewPr varScale="1">
        <p:scale>
          <a:sx n="124" d="100"/>
          <a:sy n="124" d="100"/>
        </p:scale>
        <p:origin x="10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5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06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3667"/>
            <a:ext cx="7886700" cy="2173123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02568" y="3689460"/>
            <a:ext cx="6138863" cy="15033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6226"/>
            <a:ext cx="9144000" cy="5637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24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6226"/>
            <a:ext cx="4572000" cy="56408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86226"/>
            <a:ext cx="4572000" cy="56408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813" y="6408578"/>
            <a:ext cx="52596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6226"/>
            <a:ext cx="4572000" cy="56408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813" y="6408578"/>
            <a:ext cx="52596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86226"/>
            <a:ext cx="4572000" cy="56408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813" y="6408578"/>
            <a:ext cx="52596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813" y="6408578"/>
            <a:ext cx="52596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813" y="6408578"/>
            <a:ext cx="52596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3910"/>
            <a:ext cx="9144000" cy="77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 descr="NOAA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696" y="6035706"/>
            <a:ext cx="616007" cy="6160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2" name="Google Shape;12;p6" descr="globe_zh2.png"/>
          <p:cNvPicPr preferRelativeResize="0"/>
          <p:nvPr/>
        </p:nvPicPr>
        <p:blipFill rotWithShape="1">
          <a:blip r:embed="rId5">
            <a:alphaModFix/>
          </a:blip>
          <a:srcRect l="27448" b="55632"/>
          <a:stretch/>
        </p:blipFill>
        <p:spPr>
          <a:xfrm>
            <a:off x="5015" y="3810000"/>
            <a:ext cx="4993703" cy="30427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6;p8" descr="Picture1.jpg">
            <a:extLst>
              <a:ext uri="{FF2B5EF4-FFF2-40B4-BE49-F238E27FC236}">
                <a16:creationId xmlns:a16="http://schemas.microsoft.com/office/drawing/2014/main" id="{397B3919-5B3C-5845-9EF1-09423B7056C3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t="84443" b="3333"/>
          <a:stretch/>
        </p:blipFill>
        <p:spPr>
          <a:xfrm>
            <a:off x="0" y="0"/>
            <a:ext cx="9144000" cy="7026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2644"/>
            <a:ext cx="9144000" cy="562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oogle Shape;16;p8" descr="Picture1.jpg"/>
          <p:cNvPicPr preferRelativeResize="0"/>
          <p:nvPr userDrawn="1"/>
        </p:nvPicPr>
        <p:blipFill rotWithShape="1">
          <a:blip r:embed="rId8">
            <a:alphaModFix/>
          </a:blip>
          <a:srcRect t="84443" b="3333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;p6" descr="NOAA_logo.png">
            <a:extLst>
              <a:ext uri="{FF2B5EF4-FFF2-40B4-BE49-F238E27FC236}">
                <a16:creationId xmlns:a16="http://schemas.microsoft.com/office/drawing/2014/main" id="{F22E2368-D804-594D-AF9E-1D7FDD590FFB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8750241" y="6408578"/>
            <a:ext cx="349567" cy="34956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394" y="1"/>
            <a:ext cx="8721212" cy="68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8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61" r:id="rId3"/>
    <p:sldLayoutId id="2147483662" r:id="rId4"/>
    <p:sldLayoutId id="2147483659" r:id="rId5"/>
    <p:sldLayoutId id="2147483660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47" y="312153"/>
            <a:ext cx="7886700" cy="2173123"/>
          </a:xfrm>
        </p:spPr>
        <p:txBody>
          <a:bodyPr/>
          <a:lstStyle/>
          <a:p>
            <a:r>
              <a:rPr lang="en-US" dirty="0"/>
              <a:t>Climate Modeling Capabilities for Extreme Heat and Impacts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02742" y="3155204"/>
            <a:ext cx="9246742" cy="1503363"/>
          </a:xfrm>
        </p:spPr>
        <p:txBody>
          <a:bodyPr/>
          <a:lstStyle/>
          <a:p>
            <a:r>
              <a:rPr lang="en-US" sz="2400" dirty="0"/>
              <a:t>ESSM Community Workshop</a:t>
            </a:r>
          </a:p>
          <a:p>
            <a:endParaRPr lang="en-US" sz="2400" dirty="0"/>
          </a:p>
          <a:p>
            <a:r>
              <a:rPr lang="en-US" sz="2400" dirty="0"/>
              <a:t>Climate Research to Enhance Resilience to Extreme Heat </a:t>
            </a:r>
          </a:p>
          <a:p>
            <a:endParaRPr lang="en-US" sz="2400" dirty="0"/>
          </a:p>
          <a:p>
            <a:r>
              <a:rPr lang="en-US" sz="2400" dirty="0"/>
              <a:t>November 19, 2019</a:t>
            </a:r>
          </a:p>
          <a:p>
            <a:endParaRPr lang="en-US" sz="2400" dirty="0"/>
          </a:p>
          <a:p>
            <a:r>
              <a:rPr lang="en-US" sz="2400" dirty="0"/>
              <a:t>Thomas L. Delworth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3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D4A2-E663-124D-B1FD-240C4C1D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932606" cy="686225"/>
          </a:xfrm>
        </p:spPr>
        <p:txBody>
          <a:bodyPr>
            <a:noAutofit/>
          </a:bodyPr>
          <a:lstStyle/>
          <a:p>
            <a:r>
              <a:rPr lang="en-US" sz="2800" dirty="0"/>
              <a:t>Decadal to multidecadal: Use large ensembles for projecting changing risk of extreme heat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A072C-1950-214A-8798-A55F67811103}"/>
              </a:ext>
            </a:extLst>
          </p:cNvPr>
          <p:cNvSpPr txBox="1"/>
          <p:nvPr/>
        </p:nvSpPr>
        <p:spPr>
          <a:xfrm>
            <a:off x="417228" y="966787"/>
            <a:ext cx="87267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Goal</a:t>
            </a:r>
            <a:r>
              <a:rPr lang="en-US" sz="2000" dirty="0"/>
              <a:t>: </a:t>
            </a:r>
            <a:r>
              <a:rPr lang="en-US" sz="1800" dirty="0"/>
              <a:t>Assess risk of changing climate extremes in response to changing radiative forcing</a:t>
            </a:r>
          </a:p>
          <a:p>
            <a:endParaRPr lang="en-US" sz="2000" dirty="0"/>
          </a:p>
          <a:p>
            <a:r>
              <a:rPr lang="en-US" sz="2000" b="1" dirty="0"/>
              <a:t>Approach</a:t>
            </a:r>
            <a:r>
              <a:rPr lang="en-US" sz="2000" dirty="0"/>
              <a:t>: </a:t>
            </a:r>
            <a:r>
              <a:rPr lang="en-US" sz="1800" dirty="0"/>
              <a:t>Run large ensembles of climate change simulations  to more completely project changes in probability distribution functions (pdfs), especially tails of distributions (extremes)</a:t>
            </a:r>
          </a:p>
          <a:p>
            <a:endParaRPr lang="en-US" sz="2000" dirty="0"/>
          </a:p>
          <a:p>
            <a:r>
              <a:rPr lang="en-US" sz="2000" b="1" dirty="0"/>
              <a:t>Specifics</a:t>
            </a:r>
            <a:r>
              <a:rPr lang="en-US" sz="2000" dirty="0"/>
              <a:t>: </a:t>
            </a:r>
            <a:r>
              <a:rPr lang="en-US" sz="1800" dirty="0"/>
              <a:t>Conduct 60+ members ensembles with latest GFDL models; models have relatively high spatial resolution (50 km)</a:t>
            </a:r>
          </a:p>
          <a:p>
            <a:endParaRPr lang="en-US" sz="2000" dirty="0"/>
          </a:p>
          <a:p>
            <a:r>
              <a:rPr lang="en-US" sz="2000" b="1" dirty="0"/>
              <a:t>Implications: </a:t>
            </a:r>
            <a:r>
              <a:rPr lang="en-US" sz="1800" dirty="0"/>
              <a:t>For example, 60 independent realizations of climate in the 2030s provides 90 (days per summer) *10 (years) *60 (ensemble members)  = 54,000 simulated summer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2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D4A2-E663-124D-B1FD-240C4C1D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932606" cy="686225"/>
          </a:xfrm>
        </p:spPr>
        <p:txBody>
          <a:bodyPr>
            <a:noAutofit/>
          </a:bodyPr>
          <a:lstStyle/>
          <a:p>
            <a:r>
              <a:rPr lang="en-US" sz="2800" dirty="0"/>
              <a:t>Large ensembles used for projecting changing risk of extreme heat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58C4C-ED67-0749-AA84-364B3A1B5598}"/>
              </a:ext>
            </a:extLst>
          </p:cNvPr>
          <p:cNvSpPr txBox="1"/>
          <p:nvPr/>
        </p:nvSpPr>
        <p:spPr>
          <a:xfrm>
            <a:off x="313791" y="6033275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Delworth et al,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92F1B-BA84-FB47-8C30-F1471D426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8" t="24272" r="34221" b="54849"/>
          <a:stretch/>
        </p:blipFill>
        <p:spPr>
          <a:xfrm>
            <a:off x="-60692" y="1383030"/>
            <a:ext cx="9027932" cy="41747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38694D-7597-704D-9902-12030FD7FC49}"/>
              </a:ext>
            </a:extLst>
          </p:cNvPr>
          <p:cNvCxnSpPr>
            <a:cxnSpLocks/>
          </p:cNvCxnSpPr>
          <p:nvPr/>
        </p:nvCxnSpPr>
        <p:spPr>
          <a:xfrm>
            <a:off x="8958343" y="1615968"/>
            <a:ext cx="30806" cy="32963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BA072C-1950-214A-8798-A55F67811103}"/>
              </a:ext>
            </a:extLst>
          </p:cNvPr>
          <p:cNvSpPr txBox="1"/>
          <p:nvPr/>
        </p:nvSpPr>
        <p:spPr>
          <a:xfrm>
            <a:off x="948690" y="1971489"/>
            <a:ext cx="785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mean surface air temperature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9BC6E5-C2D8-2C43-BA9D-2B04BE62A76C}"/>
              </a:ext>
            </a:extLst>
          </p:cNvPr>
          <p:cNvCxnSpPr/>
          <p:nvPr/>
        </p:nvCxnSpPr>
        <p:spPr>
          <a:xfrm>
            <a:off x="4114800" y="4486402"/>
            <a:ext cx="880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77D6C3-6574-DE4E-B1C9-656AF7474857}"/>
              </a:ext>
            </a:extLst>
          </p:cNvPr>
          <p:cNvSpPr txBox="1"/>
          <p:nvPr/>
        </p:nvSpPr>
        <p:spPr>
          <a:xfrm>
            <a:off x="5132070" y="433251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A40CE4-0796-1745-8C0E-074032511273}"/>
              </a:ext>
            </a:extLst>
          </p:cNvPr>
          <p:cNvCxnSpPr/>
          <p:nvPr/>
        </p:nvCxnSpPr>
        <p:spPr>
          <a:xfrm>
            <a:off x="4136709" y="4758431"/>
            <a:ext cx="88011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763699-D690-0346-8E00-365369426A18}"/>
              </a:ext>
            </a:extLst>
          </p:cNvPr>
          <p:cNvSpPr txBox="1"/>
          <p:nvPr/>
        </p:nvSpPr>
        <p:spPr>
          <a:xfrm>
            <a:off x="5153979" y="4604542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17E30C-008B-7940-A328-2A07AACCE551}"/>
              </a:ext>
            </a:extLst>
          </p:cNvPr>
          <p:cNvCxnSpPr/>
          <p:nvPr/>
        </p:nvCxnSpPr>
        <p:spPr>
          <a:xfrm>
            <a:off x="6357953" y="4722682"/>
            <a:ext cx="8801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BD6521-0382-0546-AA41-3CAFA9CF3A73}"/>
              </a:ext>
            </a:extLst>
          </p:cNvPr>
          <p:cNvSpPr txBox="1"/>
          <p:nvPr/>
        </p:nvSpPr>
        <p:spPr>
          <a:xfrm>
            <a:off x="7229932" y="4532127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Observations </a:t>
            </a:r>
          </a:p>
        </p:txBody>
      </p:sp>
    </p:spTree>
    <p:extLst>
      <p:ext uri="{BB962C8B-B14F-4D97-AF65-F5344CB8AC3E}">
        <p14:creationId xmlns:p14="http://schemas.microsoft.com/office/powerpoint/2010/main" val="368098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F0342-ACA1-8140-8706-6F713427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179632"/>
            <a:ext cx="8900160" cy="4625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D7644B-E5B4-8448-AA76-3E42EECCE796}"/>
              </a:ext>
            </a:extLst>
          </p:cNvPr>
          <p:cNvSpPr txBox="1"/>
          <p:nvPr/>
        </p:nvSpPr>
        <p:spPr>
          <a:xfrm>
            <a:off x="329184" y="365760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 of regional summer </a:t>
            </a:r>
          </a:p>
          <a:p>
            <a:r>
              <a:rPr lang="en-US" dirty="0"/>
              <a:t>surface air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149B8-F297-3347-9CB2-712103C6EBB6}"/>
              </a:ext>
            </a:extLst>
          </p:cNvPr>
          <p:cNvSpPr txBox="1"/>
          <p:nvPr/>
        </p:nvSpPr>
        <p:spPr>
          <a:xfrm rot="16200000">
            <a:off x="-1110986" y="3444240"/>
            <a:ext cx="251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of occurrence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CF76B-E98F-E941-AD1E-CF5E9E5F020F}"/>
              </a:ext>
            </a:extLst>
          </p:cNvPr>
          <p:cNvSpPr txBox="1"/>
          <p:nvPr/>
        </p:nvSpPr>
        <p:spPr>
          <a:xfrm>
            <a:off x="2932176" y="5945954"/>
            <a:ext cx="28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air temperature (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2B812-5D25-C745-A9C9-821FD99DA56B}"/>
              </a:ext>
            </a:extLst>
          </p:cNvPr>
          <p:cNvSpPr txBox="1"/>
          <p:nvPr/>
        </p:nvSpPr>
        <p:spPr>
          <a:xfrm>
            <a:off x="1740824" y="332748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1980-2000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7E211-664C-5445-A7B7-78B330DBE4E0}"/>
              </a:ext>
            </a:extLst>
          </p:cNvPr>
          <p:cNvSpPr txBox="1"/>
          <p:nvPr/>
        </p:nvSpPr>
        <p:spPr>
          <a:xfrm>
            <a:off x="4360997" y="163279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0F4"/>
                </a:solidFill>
              </a:rPr>
              <a:t>2005-2015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4507D-4D86-5842-9011-A65E51077349}"/>
              </a:ext>
            </a:extLst>
          </p:cNvPr>
          <p:cNvSpPr txBox="1"/>
          <p:nvPr/>
        </p:nvSpPr>
        <p:spPr>
          <a:xfrm>
            <a:off x="5554288" y="163279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40FF"/>
                </a:solidFill>
              </a:rPr>
              <a:t>2021-2030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0A1FD-F438-0642-BA11-1E4CA5BB39A3}"/>
              </a:ext>
            </a:extLst>
          </p:cNvPr>
          <p:cNvSpPr txBox="1"/>
          <p:nvPr/>
        </p:nvSpPr>
        <p:spPr>
          <a:xfrm>
            <a:off x="6928520" y="2188736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2041-2050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B961D6-9C69-474D-9F87-7337ED8E0934}"/>
              </a:ext>
            </a:extLst>
          </p:cNvPr>
          <p:cNvCxnSpPr/>
          <p:nvPr/>
        </p:nvCxnSpPr>
        <p:spPr>
          <a:xfrm flipV="1">
            <a:off x="5169408" y="2188736"/>
            <a:ext cx="0" cy="3297664"/>
          </a:xfrm>
          <a:prstGeom prst="line">
            <a:avLst/>
          </a:prstGeom>
          <a:ln w="31750"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A317403-B97F-E64A-926A-972C90F0F018}"/>
              </a:ext>
            </a:extLst>
          </p:cNvPr>
          <p:cNvSpPr/>
          <p:nvPr/>
        </p:nvSpPr>
        <p:spPr>
          <a:xfrm>
            <a:off x="5065776" y="5557270"/>
            <a:ext cx="207264" cy="17695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E1477-E280-1046-BE60-380AE9160118}"/>
              </a:ext>
            </a:extLst>
          </p:cNvPr>
          <p:cNvSpPr txBox="1"/>
          <p:nvPr/>
        </p:nvSpPr>
        <p:spPr>
          <a:xfrm>
            <a:off x="4239768" y="52631"/>
            <a:ext cx="5315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Probability of summer warmer than 99% of summers in 1980-2000:</a:t>
            </a:r>
          </a:p>
          <a:p>
            <a:pPr lvl="1"/>
            <a:r>
              <a:rPr lang="en-US" sz="1400" dirty="0"/>
              <a:t>1980-2000: 1%</a:t>
            </a:r>
          </a:p>
          <a:p>
            <a:pPr lvl="1"/>
            <a:r>
              <a:rPr lang="en-US" sz="1400" dirty="0"/>
              <a:t>2005-2015: 23%</a:t>
            </a:r>
          </a:p>
          <a:p>
            <a:pPr lvl="1"/>
            <a:r>
              <a:rPr lang="en-US" sz="1400" dirty="0"/>
              <a:t>2021-2030: 65%</a:t>
            </a:r>
          </a:p>
          <a:p>
            <a:pPr lvl="1"/>
            <a:r>
              <a:rPr lang="en-US" sz="1400" dirty="0"/>
              <a:t>2031-2040: 97%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B969C-1FFE-BA4A-A118-0EBAE3F96718}"/>
              </a:ext>
            </a:extLst>
          </p:cNvPr>
          <p:cNvSpPr txBox="1"/>
          <p:nvPr/>
        </p:nvSpPr>
        <p:spPr>
          <a:xfrm>
            <a:off x="144517" y="221909"/>
            <a:ext cx="398297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Probabilistic projection of radiatively forced changes</a:t>
            </a:r>
          </a:p>
        </p:txBody>
      </p:sp>
    </p:spTree>
    <p:extLst>
      <p:ext uri="{BB962C8B-B14F-4D97-AF65-F5344CB8AC3E}">
        <p14:creationId xmlns:p14="http://schemas.microsoft.com/office/powerpoint/2010/main" val="333236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77089-9AA4-814D-876A-64B76A00A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10666" r="3600" b="14667"/>
          <a:stretch/>
        </p:blipFill>
        <p:spPr>
          <a:xfrm>
            <a:off x="909058" y="471652"/>
            <a:ext cx="7083552" cy="5914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78BBB-E18A-A24D-B706-F3E189BEBC25}"/>
              </a:ext>
            </a:extLst>
          </p:cNvPr>
          <p:cNvSpPr txBox="1"/>
          <p:nvPr/>
        </p:nvSpPr>
        <p:spPr>
          <a:xfrm>
            <a:off x="215775" y="152400"/>
            <a:ext cx="886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Probability of summer mean temperature warmer than 99% of summers in the 1980-2000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9A81B-E686-D242-805D-DC26529F282E}"/>
              </a:ext>
            </a:extLst>
          </p:cNvPr>
          <p:cNvSpPr txBox="1"/>
          <p:nvPr/>
        </p:nvSpPr>
        <p:spPr>
          <a:xfrm>
            <a:off x="1473863" y="272059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2005-2015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74E8D-4AD5-7249-B1FB-833223B22375}"/>
              </a:ext>
            </a:extLst>
          </p:cNvPr>
          <p:cNvSpPr txBox="1"/>
          <p:nvPr/>
        </p:nvSpPr>
        <p:spPr>
          <a:xfrm>
            <a:off x="5040857" y="272059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2021-2030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CDBEA-4504-5E4C-80B9-EADDF4117051}"/>
              </a:ext>
            </a:extLst>
          </p:cNvPr>
          <p:cNvSpPr txBox="1"/>
          <p:nvPr/>
        </p:nvSpPr>
        <p:spPr>
          <a:xfrm>
            <a:off x="1473863" y="5676947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2041-2050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7946F-F2A1-694E-B146-8D2B01363456}"/>
              </a:ext>
            </a:extLst>
          </p:cNvPr>
          <p:cNvSpPr txBox="1"/>
          <p:nvPr/>
        </p:nvSpPr>
        <p:spPr>
          <a:xfrm>
            <a:off x="5040857" y="567694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2091-2100</a:t>
            </a:r>
          </a:p>
        </p:txBody>
      </p:sp>
    </p:spTree>
    <p:extLst>
      <p:ext uri="{BB962C8B-B14F-4D97-AF65-F5344CB8AC3E}">
        <p14:creationId xmlns:p14="http://schemas.microsoft.com/office/powerpoint/2010/main" val="416054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77089-9AA4-814D-876A-64B76A00A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10666" r="3600" b="14667"/>
          <a:stretch/>
        </p:blipFill>
        <p:spPr>
          <a:xfrm>
            <a:off x="909058" y="471652"/>
            <a:ext cx="7083552" cy="5914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78BBB-E18A-A24D-B706-F3E189BEBC25}"/>
              </a:ext>
            </a:extLst>
          </p:cNvPr>
          <p:cNvSpPr txBox="1"/>
          <p:nvPr/>
        </p:nvSpPr>
        <p:spPr>
          <a:xfrm>
            <a:off x="215775" y="152400"/>
            <a:ext cx="886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Probability of summer mean temperature warmer than 99% of summers in the 1980-2000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9A81B-E686-D242-805D-DC26529F282E}"/>
              </a:ext>
            </a:extLst>
          </p:cNvPr>
          <p:cNvSpPr txBox="1"/>
          <p:nvPr/>
        </p:nvSpPr>
        <p:spPr>
          <a:xfrm>
            <a:off x="1473863" y="272059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2005-2015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74E8D-4AD5-7249-B1FB-833223B22375}"/>
              </a:ext>
            </a:extLst>
          </p:cNvPr>
          <p:cNvSpPr txBox="1"/>
          <p:nvPr/>
        </p:nvSpPr>
        <p:spPr>
          <a:xfrm>
            <a:off x="5040857" y="272059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2021-2030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CDBEA-4504-5E4C-80B9-EADDF4117051}"/>
              </a:ext>
            </a:extLst>
          </p:cNvPr>
          <p:cNvSpPr txBox="1"/>
          <p:nvPr/>
        </p:nvSpPr>
        <p:spPr>
          <a:xfrm>
            <a:off x="1473863" y="5676947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2041-2050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7946F-F2A1-694E-B146-8D2B01363456}"/>
              </a:ext>
            </a:extLst>
          </p:cNvPr>
          <p:cNvSpPr txBox="1"/>
          <p:nvPr/>
        </p:nvSpPr>
        <p:spPr>
          <a:xfrm>
            <a:off x="5040857" y="567694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2091-2100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BDB96-653C-694F-B88F-5883C06C0DE2}"/>
              </a:ext>
            </a:extLst>
          </p:cNvPr>
          <p:cNvSpPr txBox="1"/>
          <p:nvPr/>
        </p:nvSpPr>
        <p:spPr>
          <a:xfrm>
            <a:off x="215775" y="3478707"/>
            <a:ext cx="8802495" cy="2800767"/>
          </a:xfrm>
          <a:prstGeom prst="rect">
            <a:avLst/>
          </a:prstGeom>
          <a:solidFill>
            <a:srgbClr val="D4F0F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But … projections of extremes from a single model likely lack robustness.</a:t>
            </a:r>
          </a:p>
          <a:p>
            <a:endParaRPr lang="en-US" sz="1600" dirty="0"/>
          </a:p>
          <a:p>
            <a:r>
              <a:rPr lang="en-US" sz="1600" dirty="0"/>
              <a:t>Crucial uncertainties involve …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600" dirty="0"/>
              <a:t>response to radiative forcing change – climate sensitivity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of model to realistically simulate internal variability</a:t>
            </a:r>
          </a:p>
          <a:p>
            <a:endParaRPr lang="en-US" sz="1600" dirty="0"/>
          </a:p>
          <a:p>
            <a:r>
              <a:rPr lang="en-US" sz="1600" dirty="0"/>
              <a:t>Multi-model ensembles may provide better estimates of future pdfs of extremes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Potential advantages in a system that both predicts seasonal to decadal climate variability in real-time and projects (and is validated) longer time scale response to radiative forcing changes</a:t>
            </a:r>
          </a:p>
        </p:txBody>
      </p:sp>
    </p:spTree>
    <p:extLst>
      <p:ext uri="{BB962C8B-B14F-4D97-AF65-F5344CB8AC3E}">
        <p14:creationId xmlns:p14="http://schemas.microsoft.com/office/powerpoint/2010/main" val="19859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D4A2-E663-124D-B1FD-240C4C1D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932606" cy="686225"/>
          </a:xfrm>
        </p:spPr>
        <p:txBody>
          <a:bodyPr>
            <a:noAutofit/>
          </a:bodyPr>
          <a:lstStyle/>
          <a:p>
            <a:r>
              <a:rPr lang="en-US" sz="2800" dirty="0"/>
              <a:t>Concluding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A5357-331A-1B44-901C-38AE3537A40F}"/>
              </a:ext>
            </a:extLst>
          </p:cNvPr>
          <p:cNvSpPr txBox="1"/>
          <p:nvPr/>
        </p:nvSpPr>
        <p:spPr>
          <a:xfrm>
            <a:off x="52770" y="686226"/>
            <a:ext cx="9091230" cy="5028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GFDL mission </a:t>
            </a:r>
            <a:r>
              <a:rPr lang="en-US" sz="2000" dirty="0"/>
              <a:t>focuses on the development and use of a unified system of models for predicting &amp; projecting variability and change across scales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Climate models are crucial tools</a:t>
            </a:r>
            <a:r>
              <a:rPr lang="en-US" sz="2000" b="1" dirty="0"/>
              <a:t> </a:t>
            </a:r>
            <a:r>
              <a:rPr lang="en-US" sz="2000" dirty="0"/>
              <a:t>for predicting/projecting heat extremes:</a:t>
            </a:r>
          </a:p>
          <a:p>
            <a:r>
              <a:rPr lang="en-US" sz="2000" dirty="0"/>
              <a:t>	- Synoptic to seasonal to decadal to centennial</a:t>
            </a:r>
          </a:p>
          <a:p>
            <a:endParaRPr lang="en-US" sz="2000" dirty="0"/>
          </a:p>
          <a:p>
            <a:r>
              <a:rPr lang="en-US" sz="2000" dirty="0"/>
              <a:t>Substantial potential may exist for </a:t>
            </a:r>
            <a:r>
              <a:rPr lang="en-US" sz="2000" b="1" dirty="0">
                <a:solidFill>
                  <a:srgbClr val="FF0000"/>
                </a:solidFill>
              </a:rPr>
              <a:t>increasing predictive skill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Reducing model biases via improved models &amp; innovative bias reduction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Improving initialization techniques and reducing drift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For decadal and longer scales</a:t>
            </a:r>
            <a:r>
              <a:rPr lang="en-US" sz="2000" dirty="0"/>
              <a:t>, large ensembles (using multiple models) provide powerful estimates of changing probabilities of extremes.  Uncertainties: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Unknown future radiative forcing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Uncertainty in climate sensitivity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On smaller spatial scales and shorter temporal scales, large internal variability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197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34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1244" y="1466892"/>
            <a:ext cx="3648476" cy="4153060"/>
          </a:xfrm>
          <a:prstGeom prst="rect">
            <a:avLst/>
          </a:prstGeom>
          <a:solidFill>
            <a:srgbClr val="8064A2">
              <a:lumMod val="20000"/>
              <a:lumOff val="80000"/>
              <a:alpha val="5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750" y="2334003"/>
            <a:ext cx="8833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F81BD">
                    <a:lumMod val="75000"/>
                  </a:srgbClr>
                </a:solidFill>
              </a:rPr>
              <a:t>1 month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6709" y="2328267"/>
            <a:ext cx="18434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F81BD">
                    <a:lumMod val="75000"/>
                  </a:srgbClr>
                </a:solidFill>
              </a:rPr>
              <a:t>3 months to 2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474" y="1466892"/>
            <a:ext cx="1305770" cy="4153070"/>
          </a:xfrm>
          <a:prstGeom prst="rect">
            <a:avLst/>
          </a:prstGeom>
          <a:solidFill>
            <a:srgbClr val="9BBB59">
              <a:lumMod val="20000"/>
              <a:lumOff val="80000"/>
              <a:alpha val="5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41" y="2322523"/>
            <a:ext cx="6912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F81BD">
                    <a:lumMod val="75000"/>
                  </a:srgbClr>
                </a:solidFill>
              </a:rPr>
              <a:t>hours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039" y="2322523"/>
            <a:ext cx="8833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F81BD">
                    <a:lumMod val="75000"/>
                  </a:srgbClr>
                </a:solidFill>
              </a:rPr>
              <a:t>2 weeks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259" y="1607736"/>
            <a:ext cx="153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BBB59">
                    <a:lumMod val="50000"/>
                  </a:srgbClr>
                </a:solidFill>
              </a:rPr>
              <a:t>Daily Weather Forecasts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59" y="1607736"/>
            <a:ext cx="345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64A2">
                    <a:lumMod val="50000"/>
                  </a:srgbClr>
                </a:solidFill>
              </a:rPr>
              <a:t>Sub-seasonal to Seasonal Predictions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9721" y="1466892"/>
            <a:ext cx="2035462" cy="4153060"/>
          </a:xfrm>
          <a:prstGeom prst="rect">
            <a:avLst/>
          </a:prstGeom>
          <a:solidFill>
            <a:srgbClr val="4BACC6">
              <a:lumMod val="20000"/>
              <a:lumOff val="80000"/>
              <a:alpha val="5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2604" y="2328267"/>
            <a:ext cx="921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F81BD">
                    <a:lumMod val="75000"/>
                  </a:srgbClr>
                </a:solidFill>
              </a:rPr>
              <a:t>Decadal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6530" y="1534735"/>
            <a:ext cx="192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BACC6">
                    <a:lumMod val="75000"/>
                  </a:srgbClr>
                </a:solidFill>
              </a:rPr>
              <a:t>Decadal Predictions &amp; Projections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5184" y="1466892"/>
            <a:ext cx="1651415" cy="4153059"/>
          </a:xfrm>
          <a:prstGeom prst="rect">
            <a:avLst/>
          </a:prstGeom>
          <a:solidFill>
            <a:srgbClr val="F79646">
              <a:lumMod val="20000"/>
              <a:lumOff val="80000"/>
              <a:alpha val="5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4449" y="2320103"/>
            <a:ext cx="8449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F81BD">
                    <a:lumMod val="75000"/>
                  </a:srgbClr>
                </a:solidFill>
              </a:rPr>
              <a:t>Century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1764" y="1575885"/>
            <a:ext cx="17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79646">
                    <a:lumMod val="50000"/>
                  </a:srgbClr>
                </a:solidFill>
              </a:rPr>
              <a:t>Climate Projections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9664" y="2715121"/>
            <a:ext cx="107534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rgbClr val="4F81BD">
                    <a:lumMod val="75000"/>
                  </a:srgbClr>
                </a:solidFill>
              </a:rPr>
              <a:t>time scale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5475" y="2606265"/>
            <a:ext cx="8641125" cy="0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70641" y="2733733"/>
            <a:ext cx="149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504D">
                    <a:lumMod val="50000"/>
                  </a:srgbClr>
                </a:solidFill>
              </a:rPr>
              <a:t>Thunderstorms, Tornados, Hurricanes…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8436" y="2749090"/>
            <a:ext cx="341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504D">
                    <a:lumMod val="50000"/>
                  </a:srgbClr>
                </a:solidFill>
              </a:rPr>
              <a:t>Hurricanes, MJO,  Heat waves, Droughts…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40100" y="2743094"/>
            <a:ext cx="192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504D">
                    <a:lumMod val="50000"/>
                  </a:srgbClr>
                </a:solidFill>
              </a:rPr>
              <a:t>ENSO, Hurricanes, Precipitation/</a:t>
            </a:r>
          </a:p>
          <a:p>
            <a:r>
              <a:rPr lang="en-US" sz="1200" b="1" dirty="0">
                <a:solidFill>
                  <a:srgbClr val="C0504D">
                    <a:lumMod val="50000"/>
                  </a:srgbClr>
                </a:solidFill>
              </a:rPr>
              <a:t>Temperature anomalies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401" y="4017870"/>
            <a:ext cx="4548610" cy="40011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8575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20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SHiELD</a:t>
            </a:r>
            <a:r>
              <a:rPr lang="en-US" sz="1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fvGFS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(3km/13km/25km)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2938" y="4881429"/>
            <a:ext cx="5405588" cy="40011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8575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SPEAR</a:t>
            </a:r>
            <a:r>
              <a:rPr lang="en-US" sz="1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(100km/50km/25km atm/land; 1</a:t>
            </a:r>
            <a:r>
              <a:rPr lang="en-US" sz="1800" baseline="30000" dirty="0">
                <a:solidFill>
                  <a:prstClr val="black"/>
                </a:solidFill>
              </a:rPr>
              <a:t>o</a:t>
            </a:r>
            <a:r>
              <a:rPr lang="en-US" sz="1800" dirty="0">
                <a:solidFill>
                  <a:prstClr val="black"/>
                </a:solidFill>
              </a:rPr>
              <a:t> Ocean)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827000" y="4197421"/>
            <a:ext cx="513100" cy="0"/>
          </a:xfrm>
          <a:prstGeom prst="straightConnector1">
            <a:avLst/>
          </a:prstGeom>
          <a:noFill/>
          <a:ln w="28575" cap="flat" cmpd="sng" algn="ctr">
            <a:solidFill>
              <a:srgbClr val="663300"/>
            </a:solidFill>
            <a:prstDash val="sysDash"/>
            <a:tailEnd type="arrow"/>
          </a:ln>
          <a:effectLst/>
        </p:spPr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2728067" y="5063651"/>
            <a:ext cx="657415" cy="0"/>
          </a:xfrm>
          <a:prstGeom prst="straightConnector1">
            <a:avLst/>
          </a:prstGeom>
          <a:noFill/>
          <a:ln w="28575" cap="flat" cmpd="sng" algn="ctr">
            <a:solidFill>
              <a:srgbClr val="663300"/>
            </a:solidFill>
            <a:prstDash val="sysDash"/>
            <a:headEnd type="arrow"/>
            <a:tailEnd type="none"/>
          </a:ln>
          <a:effectLst/>
        </p:spPr>
      </p:cxnSp>
      <p:pic>
        <p:nvPicPr>
          <p:cNvPr id="29" name="Shape 90"/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1470" r="24482" b="8861"/>
          <a:stretch/>
        </p:blipFill>
        <p:spPr>
          <a:xfrm>
            <a:off x="7481084" y="764189"/>
            <a:ext cx="526729" cy="53990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B750E9AA-7577-AA49-BDDC-90F26EA8CA4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3200" dirty="0"/>
              <a:t>GFDL Seamless Modeling System – Predictions and Projections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4D45C-54F7-7546-8332-73BECFECA4FF}"/>
              </a:ext>
            </a:extLst>
          </p:cNvPr>
          <p:cNvSpPr txBox="1"/>
          <p:nvPr/>
        </p:nvSpPr>
        <p:spPr>
          <a:xfrm>
            <a:off x="7964685" y="79660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MOM6, AM4, </a:t>
            </a:r>
          </a:p>
          <a:p>
            <a:r>
              <a:rPr lang="en-US" dirty="0"/>
              <a:t>LM4, SIS2</a:t>
            </a:r>
          </a:p>
        </p:txBody>
      </p:sp>
    </p:spTree>
    <p:extLst>
      <p:ext uri="{BB962C8B-B14F-4D97-AF65-F5344CB8AC3E}">
        <p14:creationId xmlns:p14="http://schemas.microsoft.com/office/powerpoint/2010/main" val="173662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Geophysical Fluid Dynamics Laboratory (OAR/NOAA/DOC)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20014"/>
            <a:ext cx="9144000" cy="5637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Located in Princeton, NJ </a:t>
            </a:r>
          </a:p>
          <a:p>
            <a:pPr marL="0" indent="0">
              <a:buNone/>
            </a:pPr>
            <a:r>
              <a:rPr lang="en-US" sz="2000" dirty="0"/>
              <a:t>Partner with: </a:t>
            </a:r>
          </a:p>
          <a:p>
            <a:pPr marL="0" indent="0">
              <a:buNone/>
            </a:pPr>
            <a:r>
              <a:rPr lang="en-US" sz="2000" dirty="0"/>
              <a:t>Princeton’s “Cooperative Institute for Modeling the Earth System” (CIMES)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“The GFDL mission is to be a world leader in the </a:t>
            </a:r>
            <a:r>
              <a:rPr lang="en-US" sz="2400" b="1" dirty="0">
                <a:solidFill>
                  <a:srgbClr val="FF0000"/>
                </a:solidFill>
              </a:rPr>
              <a:t>development</a:t>
            </a:r>
            <a:r>
              <a:rPr lang="en-US" sz="2400" b="1" dirty="0">
                <a:solidFill>
                  <a:srgbClr val="002060"/>
                </a:solidFill>
              </a:rPr>
              <a:t> of </a:t>
            </a:r>
            <a:r>
              <a:rPr lang="en-US" sz="2400" b="1" dirty="0">
                <a:solidFill>
                  <a:srgbClr val="FF0000"/>
                </a:solidFill>
              </a:rPr>
              <a:t>comprehensive, integrated and unified models </a:t>
            </a:r>
            <a:r>
              <a:rPr lang="en-US" sz="2400" b="1" dirty="0">
                <a:solidFill>
                  <a:srgbClr val="002060"/>
                </a:solidFill>
              </a:rPr>
              <a:t>of the Earth system comprising the atmosphere, oceans, land, biosphere, cryosphere, and ecosystems; and </a:t>
            </a:r>
            <a:r>
              <a:rPr lang="en-US" sz="2400" b="1" dirty="0">
                <a:solidFill>
                  <a:srgbClr val="FF0000"/>
                </a:solidFill>
              </a:rPr>
              <a:t>application of these models for the seamless understanding, predictions and projections </a:t>
            </a:r>
            <a:r>
              <a:rPr lang="en-US" sz="2400" b="1" dirty="0">
                <a:solidFill>
                  <a:srgbClr val="002060"/>
                </a:solidFill>
              </a:rPr>
              <a:t>of the Earth system, from hours to decades and from global-to-regional spatial scales, accounting for natural variations and forced changes.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905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Considerations in Climate Model Development and 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686226"/>
            <a:ext cx="9144000" cy="5637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Important  considerations:</a:t>
            </a:r>
          </a:p>
          <a:p>
            <a:pPr marL="45720" indent="-27432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Finite computing resources</a:t>
            </a:r>
          </a:p>
          <a:p>
            <a:pPr marL="45720" indent="-27432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Growing but incomplete understanding of physical and biophysical processes</a:t>
            </a:r>
          </a:p>
          <a:p>
            <a:pPr marL="45720" indent="-27432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Radiative forcing – uncertainties in drivers and responses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Implications: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Limitations in simulating all time and space scales of interest – small scale processes oftentimes not well represented, especially relevant for extremes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Tradeoffs in model resolution versus simulated model years</a:t>
            </a:r>
          </a:p>
          <a:p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Key point: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Models are tools that are designed to aid understanding and facilitate prediction for a well posed set of questions and goals</a:t>
            </a:r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Philosophy: </a:t>
            </a:r>
            <a:r>
              <a:rPr lang="en-US" sz="2000" dirty="0"/>
              <a:t>Develop unified system of models for use in predictions and projections across time and space scales.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238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Common Building Blocks for GFDL Model Development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C8EBD1-7FAD-F940-9497-A4709A269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0" t="1635" r="6025" b="5371"/>
          <a:stretch/>
        </p:blipFill>
        <p:spPr>
          <a:xfrm>
            <a:off x="628419" y="686226"/>
            <a:ext cx="6761349" cy="553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3EA4C-A0CC-9B4D-BCC9-658BE56FD985}"/>
              </a:ext>
            </a:extLst>
          </p:cNvPr>
          <p:cNvSpPr txBox="1"/>
          <p:nvPr/>
        </p:nvSpPr>
        <p:spPr>
          <a:xfrm>
            <a:off x="4112370" y="1080063"/>
            <a:ext cx="181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ATMOSPHERE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(FV3, AM4)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EC467-FE09-A04D-9D00-7BCDDB0A46D8}"/>
              </a:ext>
            </a:extLst>
          </p:cNvPr>
          <p:cNvSpPr txBox="1"/>
          <p:nvPr/>
        </p:nvSpPr>
        <p:spPr>
          <a:xfrm>
            <a:off x="2443853" y="2650814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LAND,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TERRESTRIAL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SYSTEMS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(LM4)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1B7A3-8325-E44C-9246-F9AFE476C740}"/>
              </a:ext>
            </a:extLst>
          </p:cNvPr>
          <p:cNvSpPr txBox="1"/>
          <p:nvPr/>
        </p:nvSpPr>
        <p:spPr>
          <a:xfrm>
            <a:off x="3791595" y="4429646"/>
            <a:ext cx="17876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OCEAN,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SEA ICE,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ECOSYSTEMS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(MOM6, SIS2,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COBALT)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6BA88-EA54-7C4B-AB6D-377CE377FC06}"/>
              </a:ext>
            </a:extLst>
          </p:cNvPr>
          <p:cNvSpPr txBox="1"/>
          <p:nvPr/>
        </p:nvSpPr>
        <p:spPr>
          <a:xfrm>
            <a:off x="6138049" y="2263302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Flexible Modeling System</a:t>
            </a:r>
          </a:p>
          <a:p>
            <a:pPr algn="ctr"/>
            <a:r>
              <a:rPr lang="en-US" sz="1800" b="1" dirty="0"/>
              <a:t>(FMS)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BDE84-19E7-314A-B16A-2E257CC0DDFF}"/>
              </a:ext>
            </a:extLst>
          </p:cNvPr>
          <p:cNvCxnSpPr>
            <a:cxnSpLocks/>
          </p:cNvCxnSpPr>
          <p:nvPr/>
        </p:nvCxnSpPr>
        <p:spPr>
          <a:xfrm flipH="1">
            <a:off x="6454745" y="2855326"/>
            <a:ext cx="939477" cy="113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E0C80B-7394-284D-85BD-58B4F4819A6D}"/>
              </a:ext>
            </a:extLst>
          </p:cNvPr>
          <p:cNvSpPr txBox="1"/>
          <p:nvPr/>
        </p:nvSpPr>
        <p:spPr>
          <a:xfrm>
            <a:off x="496711" y="166483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Scientists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9A3AA1-E891-C64C-B223-3E321645BAD5}"/>
              </a:ext>
            </a:extLst>
          </p:cNvPr>
          <p:cNvCxnSpPr>
            <a:cxnSpLocks/>
          </p:cNvCxnSpPr>
          <p:nvPr/>
        </p:nvCxnSpPr>
        <p:spPr>
          <a:xfrm>
            <a:off x="956542" y="2003392"/>
            <a:ext cx="234819" cy="583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DBAA-4D0A-5D4C-82F6-2252874F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Unified suite of GFDL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251CE-038F-AD41-8158-1E57DED53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43" r="-13"/>
          <a:stretch/>
        </p:blipFill>
        <p:spPr>
          <a:xfrm>
            <a:off x="-103115" y="686226"/>
            <a:ext cx="9247115" cy="6064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8AA9A-4625-9846-B7E9-78396DAA2145}"/>
              </a:ext>
            </a:extLst>
          </p:cNvPr>
          <p:cNvSpPr txBox="1"/>
          <p:nvPr/>
        </p:nvSpPr>
        <p:spPr>
          <a:xfrm>
            <a:off x="0" y="686221"/>
            <a:ext cx="4572000" cy="606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4B41D-9143-7943-ADB2-A29CF6779064}"/>
              </a:ext>
            </a:extLst>
          </p:cNvPr>
          <p:cNvSpPr txBox="1"/>
          <p:nvPr/>
        </p:nvSpPr>
        <p:spPr>
          <a:xfrm>
            <a:off x="6823710" y="686224"/>
            <a:ext cx="2320290" cy="606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7EA5C7-8F42-7543-929C-A912A5D8712B}"/>
              </a:ext>
            </a:extLst>
          </p:cNvPr>
          <p:cNvSpPr/>
          <p:nvPr/>
        </p:nvSpPr>
        <p:spPr>
          <a:xfrm>
            <a:off x="2297185" y="686221"/>
            <a:ext cx="2171700" cy="10168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D4A2-E663-124D-B1FD-240C4C1D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932606" cy="686225"/>
          </a:xfrm>
        </p:spPr>
        <p:txBody>
          <a:bodyPr>
            <a:noAutofit/>
          </a:bodyPr>
          <a:lstStyle/>
          <a:p>
            <a:r>
              <a:rPr lang="en-US" sz="2800" dirty="0"/>
              <a:t>Modeling relevant for predicting and projecting extreme heat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A5357-331A-1B44-901C-38AE3537A40F}"/>
              </a:ext>
            </a:extLst>
          </p:cNvPr>
          <p:cNvSpPr txBox="1"/>
          <p:nvPr/>
        </p:nvSpPr>
        <p:spPr>
          <a:xfrm>
            <a:off x="158624" y="1053852"/>
            <a:ext cx="8439446" cy="5028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u="sng" dirty="0"/>
              <a:t>Seasonal climate prediction</a:t>
            </a:r>
          </a:p>
          <a:p>
            <a:endParaRPr lang="en-US" dirty="0"/>
          </a:p>
          <a:p>
            <a:r>
              <a:rPr lang="en-US" sz="1800" dirty="0"/>
              <a:t>GFDL participation in North American </a:t>
            </a:r>
            <a:r>
              <a:rPr lang="en-US" sz="1800" dirty="0" err="1"/>
              <a:t>Multimodel</a:t>
            </a:r>
            <a:r>
              <a:rPr lang="en-US" sz="1800" dirty="0"/>
              <a:t> Ensemble (NMME) and underlying science and model development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u="sng" dirty="0"/>
              <a:t>Decadal variability and prediction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Initialized decadal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Role of decadal variability </a:t>
            </a:r>
          </a:p>
          <a:p>
            <a:endParaRPr lang="en-US" sz="2400" u="sng" dirty="0"/>
          </a:p>
          <a:p>
            <a:r>
              <a:rPr lang="en-US" sz="2400" b="1" u="sng" dirty="0"/>
              <a:t>Multidecadal climate projection</a:t>
            </a:r>
          </a:p>
          <a:p>
            <a:endParaRPr lang="en-US" dirty="0"/>
          </a:p>
          <a:p>
            <a:endParaRPr lang="en-US" sz="1800" dirty="0"/>
          </a:p>
          <a:p>
            <a:r>
              <a:rPr lang="en-US" sz="1800" dirty="0"/>
              <a:t>Projection of response of system to radiative forcing changes</a:t>
            </a:r>
          </a:p>
        </p:txBody>
      </p:sp>
    </p:spTree>
    <p:extLst>
      <p:ext uri="{BB962C8B-B14F-4D97-AF65-F5344CB8AC3E}">
        <p14:creationId xmlns:p14="http://schemas.microsoft.com/office/powerpoint/2010/main" val="371293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GFDL’s NMME forecasts contribute to NOAA’s operational products.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53A72-9A12-47E6-8A96-88102E584099}"/>
              </a:ext>
            </a:extLst>
          </p:cNvPr>
          <p:cNvSpPr txBox="1"/>
          <p:nvPr/>
        </p:nvSpPr>
        <p:spPr>
          <a:xfrm>
            <a:off x="211395" y="807911"/>
            <a:ext cx="8932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GFDL NMME forecasts provide guidance for NOAA’s seasonal outlooks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Ocean reanalysis provided to NCEP for the Multiple Ocean Reanalysis </a:t>
            </a:r>
            <a:r>
              <a:rPr lang="en-US" sz="1800" dirty="0" err="1"/>
              <a:t>Intercomparison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F85AA-061C-4046-A2F5-5001289FB66B}"/>
              </a:ext>
            </a:extLst>
          </p:cNvPr>
          <p:cNvSpPr txBox="1"/>
          <p:nvPr/>
        </p:nvSpPr>
        <p:spPr>
          <a:xfrm>
            <a:off x="1163926" y="1493711"/>
            <a:ext cx="462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ENSO Outlook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Seasonal Temperature and Precipitation Outlooks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Atlantic Hurricane Season Outlook</a:t>
            </a: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E12CA5-67F3-40F1-B6B3-4FC855C0C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7" r="5980" b="35278"/>
          <a:stretch/>
        </p:blipFill>
        <p:spPr>
          <a:xfrm>
            <a:off x="725145" y="4316564"/>
            <a:ext cx="4162870" cy="20116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C62502-E91A-4826-B5CA-26516E123771}"/>
              </a:ext>
            </a:extLst>
          </p:cNvPr>
          <p:cNvSpPr txBox="1"/>
          <p:nvPr/>
        </p:nvSpPr>
        <p:spPr>
          <a:xfrm>
            <a:off x="555779" y="4013327"/>
            <a:ext cx="483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Anomalous depth of 20°C isotherm in 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Niño 3 region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C67C5-5E26-AD44-A65E-DD53D3888839}"/>
              </a:ext>
            </a:extLst>
          </p:cNvPr>
          <p:cNvSpPr txBox="1"/>
          <p:nvPr/>
        </p:nvSpPr>
        <p:spPr>
          <a:xfrm>
            <a:off x="4888015" y="5137738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 also relevant for marine heat waves</a:t>
            </a:r>
          </a:p>
        </p:txBody>
      </p:sp>
    </p:spTree>
    <p:extLst>
      <p:ext uri="{BB962C8B-B14F-4D97-AF65-F5344CB8AC3E}">
        <p14:creationId xmlns:p14="http://schemas.microsoft.com/office/powerpoint/2010/main" val="177016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Our NMME activities enhance our ability to study the predictability, mechanisms, and projections of high-impact climate phenomena.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CEA41-4E12-42D7-AFCD-BA0B72EECD6A}"/>
              </a:ext>
            </a:extLst>
          </p:cNvPr>
          <p:cNvSpPr txBox="1"/>
          <p:nvPr/>
        </p:nvSpPr>
        <p:spPr>
          <a:xfrm>
            <a:off x="2767263" y="729619"/>
            <a:ext cx="39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2012 June – August US heatwave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45592-AB02-41FF-839D-AD07110CAA94}"/>
              </a:ext>
            </a:extLst>
          </p:cNvPr>
          <p:cNvSpPr txBox="1"/>
          <p:nvPr/>
        </p:nvSpPr>
        <p:spPr>
          <a:xfrm>
            <a:off x="384242" y="4857737"/>
            <a:ext cx="2789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Jia et al. (2016, J.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D3C562-4DB7-41EE-9B38-B4AAF1C80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" t="86509" r="3687" b="423"/>
          <a:stretch/>
        </p:blipFill>
        <p:spPr>
          <a:xfrm>
            <a:off x="0" y="4406111"/>
            <a:ext cx="3761459" cy="274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F8A23A-FE8D-4F50-A143-D6198390C122}"/>
              </a:ext>
            </a:extLst>
          </p:cNvPr>
          <p:cNvSpPr txBox="1"/>
          <p:nvPr/>
        </p:nvSpPr>
        <p:spPr>
          <a:xfrm>
            <a:off x="628488" y="1223115"/>
            <a:ext cx="299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Observed T2m anomaly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51BB0E-076E-46C3-BF30-2384AEFFA4B4}"/>
              </a:ext>
            </a:extLst>
          </p:cNvPr>
          <p:cNvSpPr txBox="1"/>
          <p:nvPr/>
        </p:nvSpPr>
        <p:spPr>
          <a:xfrm>
            <a:off x="3446712" y="461563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°C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7E9C09-0B51-47C2-BA52-583B3AAD33F6}"/>
              </a:ext>
            </a:extLst>
          </p:cNvPr>
          <p:cNvGrpSpPr/>
          <p:nvPr/>
        </p:nvGrpSpPr>
        <p:grpSpPr>
          <a:xfrm>
            <a:off x="220371" y="1535528"/>
            <a:ext cx="3320716" cy="2833351"/>
            <a:chOff x="211394" y="1561669"/>
            <a:chExt cx="3320716" cy="28333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DB0F64-BCB5-4783-8FC1-D33271679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34" r="47768" b="21759"/>
            <a:stretch/>
          </p:blipFill>
          <p:spPr>
            <a:xfrm>
              <a:off x="211394" y="1561669"/>
              <a:ext cx="3320716" cy="283335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324B8D-C506-4B9C-B218-49372569BEB8}"/>
                </a:ext>
              </a:extLst>
            </p:cNvPr>
            <p:cNvSpPr/>
            <p:nvPr/>
          </p:nvSpPr>
          <p:spPr>
            <a:xfrm>
              <a:off x="2654968" y="4163135"/>
              <a:ext cx="791744" cy="178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DFC076B-FE52-4D35-8D53-1CC1E1580905}"/>
                </a:ext>
              </a:extLst>
            </p:cNvPr>
            <p:cNvSpPr/>
            <p:nvPr/>
          </p:nvSpPr>
          <p:spPr>
            <a:xfrm>
              <a:off x="265201" y="4163135"/>
              <a:ext cx="448673" cy="155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50C7BE-2B3F-497B-8E64-A2063F86CDC9}"/>
                </a:ext>
              </a:extLst>
            </p:cNvPr>
            <p:cNvSpPr/>
            <p:nvPr/>
          </p:nvSpPr>
          <p:spPr>
            <a:xfrm>
              <a:off x="2654968" y="2584686"/>
              <a:ext cx="791744" cy="178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999DEA-E133-4837-8B80-31CD442F4B75}"/>
              </a:ext>
            </a:extLst>
          </p:cNvPr>
          <p:cNvSpPr txBox="1"/>
          <p:nvPr/>
        </p:nvSpPr>
        <p:spPr>
          <a:xfrm>
            <a:off x="321348" y="2809067"/>
            <a:ext cx="344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FLOR forecast initialized 1 Jun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B7CFE7-F9E4-4B73-AF88-6C40CE3B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58" t="-1" b="461"/>
          <a:stretch/>
        </p:blipFill>
        <p:spPr>
          <a:xfrm>
            <a:off x="4632157" y="1661015"/>
            <a:ext cx="3273002" cy="19202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DB9E62-D10C-4E1F-8AC7-21E368A4611C}"/>
              </a:ext>
            </a:extLst>
          </p:cNvPr>
          <p:cNvSpPr txBox="1"/>
          <p:nvPr/>
        </p:nvSpPr>
        <p:spPr>
          <a:xfrm>
            <a:off x="4186990" y="1105277"/>
            <a:ext cx="450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Targeted experiments to determine the role of radiative forcing and regional SST anomalies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8EB0CEB-9309-4B51-9319-D72ECFFD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387" y="4292881"/>
            <a:ext cx="2992265" cy="20116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9368154-85C4-43B2-856E-BDFB816BF7AB}"/>
              </a:ext>
            </a:extLst>
          </p:cNvPr>
          <p:cNvSpPr txBox="1"/>
          <p:nvPr/>
        </p:nvSpPr>
        <p:spPr>
          <a:xfrm>
            <a:off x="4361991" y="3612571"/>
            <a:ext cx="450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Large-ensemble FLOR simulations to determine probabilistic projections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EF368A-6CEC-4C4C-9330-D7C2D38A7253}"/>
              </a:ext>
            </a:extLst>
          </p:cNvPr>
          <p:cNvSpPr txBox="1"/>
          <p:nvPr/>
        </p:nvSpPr>
        <p:spPr>
          <a:xfrm>
            <a:off x="4078910" y="4061102"/>
            <a:ext cx="5093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% of ensemble members exceeding JJA 2012 US T2m</a:t>
            </a:r>
          </a:p>
        </p:txBody>
      </p:sp>
    </p:spTree>
    <p:extLst>
      <p:ext uri="{BB962C8B-B14F-4D97-AF65-F5344CB8AC3E}">
        <p14:creationId xmlns:p14="http://schemas.microsoft.com/office/powerpoint/2010/main" val="14573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D4A2-E663-124D-B1FD-240C4C1D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932606" cy="686225"/>
          </a:xfrm>
        </p:spPr>
        <p:txBody>
          <a:bodyPr>
            <a:noAutofit/>
          </a:bodyPr>
          <a:lstStyle/>
          <a:p>
            <a:r>
              <a:rPr lang="en-US" sz="2800" dirty="0"/>
              <a:t>Decadal changes in heat extremes – one driver is </a:t>
            </a:r>
            <a:br>
              <a:rPr lang="en-US" sz="2800" dirty="0"/>
            </a:br>
            <a:r>
              <a:rPr lang="en-US" sz="2800" dirty="0"/>
              <a:t>Atlantic Multidecadal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2818C-EEA9-254D-B5D9-53FAA68F13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34657" r="13901" b="43939"/>
          <a:stretch/>
        </p:blipFill>
        <p:spPr bwMode="auto">
          <a:xfrm>
            <a:off x="125602" y="776850"/>
            <a:ext cx="5622925" cy="2399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58C4C-ED67-0749-AA84-364B3A1B5598}"/>
              </a:ext>
            </a:extLst>
          </p:cNvPr>
          <p:cNvSpPr txBox="1"/>
          <p:nvPr/>
        </p:nvSpPr>
        <p:spPr>
          <a:xfrm>
            <a:off x="6920803" y="787380"/>
            <a:ext cx="2223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Ruprich</a:t>
            </a:r>
            <a:r>
              <a:rPr lang="en-US" sz="1200" dirty="0"/>
              <a:t>-Robert et al, 2018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EEDB527-898F-2B44-A5CE-E8B9B4A93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37" r="64969" b="68866"/>
          <a:stretch/>
        </p:blipFill>
        <p:spPr>
          <a:xfrm>
            <a:off x="1714462" y="3140467"/>
            <a:ext cx="2224461" cy="1407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BA072C-1950-214A-8798-A55F67811103}"/>
              </a:ext>
            </a:extLst>
          </p:cNvPr>
          <p:cNvSpPr txBox="1"/>
          <p:nvPr/>
        </p:nvSpPr>
        <p:spPr>
          <a:xfrm>
            <a:off x="5944140" y="1324438"/>
            <a:ext cx="319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Decadal-scale variations of ocean sea surface temperature can drive North American heat waves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BAA2D1C-A46F-8744-B8F9-8DE2A914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44" r="64969" b="45916"/>
          <a:stretch/>
        </p:blipFill>
        <p:spPr>
          <a:xfrm>
            <a:off x="511776" y="4704111"/>
            <a:ext cx="2224461" cy="132536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97F5204-6E69-954E-91E3-9C024C7B3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16" r="64969" b="24901"/>
          <a:stretch/>
        </p:blipFill>
        <p:spPr>
          <a:xfrm>
            <a:off x="3034919" y="4750345"/>
            <a:ext cx="2224461" cy="1279132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68DE0CE5-437C-5E4D-8D86-62ADCB75B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93" r="64969"/>
          <a:stretch/>
        </p:blipFill>
        <p:spPr>
          <a:xfrm>
            <a:off x="5480211" y="4669223"/>
            <a:ext cx="2224461" cy="15487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B99B54-073B-0141-8BC7-D5F1C6FD535B}"/>
              </a:ext>
            </a:extLst>
          </p:cNvPr>
          <p:cNvCxnSpPr>
            <a:cxnSpLocks/>
          </p:cNvCxnSpPr>
          <p:nvPr/>
        </p:nvCxnSpPr>
        <p:spPr>
          <a:xfrm>
            <a:off x="125602" y="3165700"/>
            <a:ext cx="89464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E63210-4D29-AF40-9F5A-D3DDA24C3E51}"/>
              </a:ext>
            </a:extLst>
          </p:cNvPr>
          <p:cNvSpPr txBox="1"/>
          <p:nvPr/>
        </p:nvSpPr>
        <p:spPr>
          <a:xfrm>
            <a:off x="71063" y="3279890"/>
            <a:ext cx="1850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 changes in heat wave days associated with warm Atlantic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16D8D-6D65-4D4C-A73E-6F41A97565FF}"/>
              </a:ext>
            </a:extLst>
          </p:cNvPr>
          <p:cNvSpPr txBox="1"/>
          <p:nvPr/>
        </p:nvSpPr>
        <p:spPr>
          <a:xfrm>
            <a:off x="6298058" y="3779773"/>
            <a:ext cx="2334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changes in heat wave days associated with warm Atlantic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C5491A-DE30-DA41-9172-1C74A2F1E99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679364" y="4149105"/>
            <a:ext cx="3618694" cy="747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0A957C-E980-8D4D-B2C2-504AFD36D8E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370312" y="4149105"/>
            <a:ext cx="1927746" cy="652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348931-2D07-064E-9933-2B1ABA9C065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731994" y="4149105"/>
            <a:ext cx="566064" cy="593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8467EA-2DD6-4444-9528-F9834023DBDD}"/>
              </a:ext>
            </a:extLst>
          </p:cNvPr>
          <p:cNvCxnSpPr>
            <a:cxnSpLocks/>
          </p:cNvCxnSpPr>
          <p:nvPr/>
        </p:nvCxnSpPr>
        <p:spPr>
          <a:xfrm>
            <a:off x="-67664" y="4606836"/>
            <a:ext cx="4144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2FFA3A-3C52-054E-8DC4-E3E704076B30}"/>
              </a:ext>
            </a:extLst>
          </p:cNvPr>
          <p:cNvCxnSpPr>
            <a:cxnSpLocks/>
          </p:cNvCxnSpPr>
          <p:nvPr/>
        </p:nvCxnSpPr>
        <p:spPr>
          <a:xfrm flipV="1">
            <a:off x="4076948" y="3176074"/>
            <a:ext cx="0" cy="1430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FE1E159-D9A7-F648-AC7C-F2FB23EFDF34}"/>
              </a:ext>
            </a:extLst>
          </p:cNvPr>
          <p:cNvSpPr txBox="1"/>
          <p:nvPr/>
        </p:nvSpPr>
        <p:spPr>
          <a:xfrm>
            <a:off x="429878" y="5972862"/>
            <a:ext cx="5210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different models responding to identical Atlantic SST warming</a:t>
            </a:r>
          </a:p>
        </p:txBody>
      </p:sp>
    </p:spTree>
    <p:extLst>
      <p:ext uri="{BB962C8B-B14F-4D97-AF65-F5344CB8AC3E}">
        <p14:creationId xmlns:p14="http://schemas.microsoft.com/office/powerpoint/2010/main" val="17031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theme/theme1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664483-1732-47ED-B7D6-7912CA25FB17}" vid="{A2BF5DFA-8040-4397-9540-3001EDA3C67B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664483-1732-47ED-B7D6-7912CA25FB17}" vid="{41C59345-AC3A-43B0-9F27-D2E0B27ECB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4736</TotalTime>
  <Words>1051</Words>
  <Application>Microsoft Macintosh PowerPoint</Application>
  <PresentationFormat>On-screen Show (4:3)</PresentationFormat>
  <Paragraphs>177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Roboto</vt:lpstr>
      <vt:lpstr>Wingdings</vt:lpstr>
      <vt:lpstr>Title slides</vt:lpstr>
      <vt:lpstr>Content slides</vt:lpstr>
      <vt:lpstr>Climate Modeling Capabilities for Extreme Heat and Impacts </vt:lpstr>
      <vt:lpstr> Geophysical Fluid Dynamics Laboratory (OAR/NOAA/DOC)</vt:lpstr>
      <vt:lpstr> Considerations in Climate Model Development and Use</vt:lpstr>
      <vt:lpstr> Common Building Blocks for GFDL Model Development</vt:lpstr>
      <vt:lpstr>Unified suite of GFDL Models</vt:lpstr>
      <vt:lpstr>Modeling relevant for predicting and projecting extreme heat</vt:lpstr>
      <vt:lpstr>GFDL’s NMME forecasts contribute to NOAA’s operational products.</vt:lpstr>
      <vt:lpstr>Our NMME activities enhance our ability to study the predictability, mechanisms, and projections of high-impact climate phenomena.</vt:lpstr>
      <vt:lpstr>Decadal changes in heat extremes – one driver is  Atlantic Multidecadal Variability</vt:lpstr>
      <vt:lpstr>Decadal to multidecadal: Use large ensembles for projecting changing risk of extreme heat</vt:lpstr>
      <vt:lpstr>Large ensembles used for projecting changing risk of extreme heat</vt:lpstr>
      <vt:lpstr>PowerPoint Presentation</vt:lpstr>
      <vt:lpstr>PowerPoint Presentation</vt:lpstr>
      <vt:lpstr>PowerPoint Presentation</vt:lpstr>
      <vt:lpstr>Concluding points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116</cp:revision>
  <cp:lastPrinted>2019-10-24T15:02:58Z</cp:lastPrinted>
  <dcterms:created xsi:type="dcterms:W3CDTF">2019-09-30T17:34:37Z</dcterms:created>
  <dcterms:modified xsi:type="dcterms:W3CDTF">2019-11-19T12:54:50Z</dcterms:modified>
</cp:coreProperties>
</file>