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8" r:id="rId4"/>
    <p:sldId id="349" r:id="rId5"/>
    <p:sldId id="351" r:id="rId6"/>
    <p:sldId id="360" r:id="rId7"/>
    <p:sldId id="362" r:id="rId8"/>
    <p:sldId id="361" r:id="rId9"/>
    <p:sldId id="363" r:id="rId10"/>
    <p:sldId id="352" r:id="rId11"/>
    <p:sldId id="353" r:id="rId12"/>
    <p:sldId id="821" r:id="rId13"/>
    <p:sldId id="818" r:id="rId14"/>
    <p:sldId id="820" r:id="rId15"/>
    <p:sldId id="347" r:id="rId16"/>
    <p:sldId id="819" r:id="rId17"/>
    <p:sldId id="306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00D0-DB41-43F8-AC03-05BAE77F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5DC43-4A1E-4955-A603-547CC560E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8517A-28BE-4729-9D5E-90133E3A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30033-BF75-4410-AF6E-03D12EA2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F871B-3952-4CC2-A64E-D7A500BE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15A5-CB8D-4857-A7A6-446514D2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111E5-B22C-4B34-9082-E83EA1E4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66A9-9F74-48E9-A160-4AFFF2F7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EC190-25F3-467E-8043-45DF168D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8C95-2901-45A0-BA33-1DC3F392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9D7ED-8202-4731-B131-A3D11F81A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9DD88-A59C-4C96-9AC3-95BE8CBA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895E-8B68-4017-A1D2-50059BF0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3F9D-C355-40CA-8C89-62DF3984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0C8B5-C62D-4358-8997-818F9D0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5FF4-551D-42C3-8F9A-D437E33C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01C-EF3C-4BC3-A56D-14A66AF48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0529-1218-4453-99B2-E5DA750C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2C549-5EE0-4CF6-A0D3-F9E26A5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C0D2E-E0A8-427B-92E8-85710067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4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D767-7CF3-48CF-8DEF-30C09E53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81A8-6E48-457F-BB47-EE7751B8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52F0-86B1-4F04-A610-37306E91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D23AB-C66B-4533-8D52-A0FB63AC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9375-1777-49D0-A1BB-87E3765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50AF-8A2C-4933-B294-3E89E375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33B0-5018-4A75-97FD-E03D34D45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89C06-801B-4C77-8E1D-071DAC54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EA333-1B12-4AED-8B9C-98D00846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A283-3EC9-44C0-A5CB-1128B96B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35D94-671C-421B-ADC7-308DC8F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52CF-1FE3-424E-A83F-88FC77A6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144E6-A3A3-451B-AAC7-DF7E22007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90CD7-AA8F-4CAB-8931-093142A02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DEB42-8D71-4E77-800F-88BD2BDEC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45CCD-2282-4E8E-8861-1865A2F32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8100C-09C4-4B80-ABDD-F945C12B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EB670-D15A-4DAD-8180-783C6B28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9FAB0-090B-48DB-9E81-E0A85125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C05F-E8A2-4B8F-8995-362ECCA1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B225B-3C4B-4473-BD0E-EAFD1548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B94D4-0046-42A1-82C5-A01FCA33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2225F-D26D-4149-B612-3153FF48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0AE8A-62CC-4D85-A076-3F3F9AE9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667ED-FD71-419C-B524-E753A066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E3ADD-896E-4F90-9D25-22C1AA83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AD82-14D7-42A9-A28F-3CABC5CB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7480-07A2-4757-A7CA-39079ECB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8CFE0-394D-44A8-94DC-61244FCB1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6F7F3-DA3F-4CC5-B743-24404526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FA50D-2436-49D6-AF61-7EC6B8B8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956A2-BA99-4916-9065-3E04C7D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A394-60DA-4ACE-8FAA-6FD8BB40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09D54-5981-455F-866F-52891C2B9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06225-A1F6-43C2-A690-A7A395FB8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A226B-B8D6-4A66-85FB-E16BC250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B5A7F-A03C-4567-901B-0F9199B1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41908-7792-4E2A-9FF4-70E7C8B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5EDA0-B1D2-4F01-82E7-B37086CF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EAD92-D79F-4B0F-B689-13C1E2679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828D-4E10-47D2-AE9C-00AC3E456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9F49-F7B0-4988-9A0D-8D38D390C95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3300-659C-4DBA-AA55-8F7470975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E1F6-2E0B-40EF-ADD7-1B381474D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F0C6-304A-4BD2-85CE-4BEF1F8A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9C894-0BC1-4A58-9EC1-2FF174F05A59}"/>
              </a:ext>
            </a:extLst>
          </p:cNvPr>
          <p:cNvSpPr txBox="1"/>
          <p:nvPr/>
        </p:nvSpPr>
        <p:spPr>
          <a:xfrm>
            <a:off x="193964" y="11620"/>
            <a:ext cx="1173018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Extreme Heat: CPC Products and Services and Stakeholder Needs</a:t>
            </a:r>
          </a:p>
          <a:p>
            <a:pPr algn="ctr"/>
            <a:endParaRPr lang="en-US" u="sng" dirty="0"/>
          </a:p>
          <a:p>
            <a:pPr algn="ctr"/>
            <a:endParaRPr lang="en-US" u="sng" dirty="0"/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Jon Gottschalck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NOAA / NWS / NCEP / Climate Prediction Center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Annual ESSM Community Workshop</a:t>
            </a:r>
          </a:p>
          <a:p>
            <a:pPr algn="ctr"/>
            <a:r>
              <a:rPr lang="en-US" sz="3100" u="sng" dirty="0">
                <a:solidFill>
                  <a:srgbClr val="002060"/>
                </a:solidFill>
              </a:rPr>
              <a:t>2019 Theme</a:t>
            </a:r>
            <a:r>
              <a:rPr lang="en-US" sz="3100" dirty="0">
                <a:solidFill>
                  <a:srgbClr val="002060"/>
                </a:solidFill>
              </a:rPr>
              <a:t>: Climate Research to Enhance Resilience to Extreme Heat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November 18-19, 2019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Silver Spring, MD</a:t>
            </a:r>
          </a:p>
        </p:txBody>
      </p:sp>
      <p:pic>
        <p:nvPicPr>
          <p:cNvPr id="4" name="Picture 5" descr="NOAA Logo">
            <a:extLst>
              <a:ext uri="{FF2B5EF4-FFF2-40B4-BE49-F238E27FC236}">
                <a16:creationId xmlns:a16="http://schemas.microsoft.com/office/drawing/2014/main" id="{B8CD6746-A4E5-44E9-BBA7-0EADC22B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54324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NOT AVAILABLE">
            <a:extLst>
              <a:ext uri="{FF2B5EF4-FFF2-40B4-BE49-F238E27FC236}">
                <a16:creationId xmlns:a16="http://schemas.microsoft.com/office/drawing/2014/main" id="{A3218AA4-8F44-4583-A498-1E8EC600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6" y="762143"/>
            <a:ext cx="5801159" cy="53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1AED8-CFB8-4F32-A3AD-9B4F9FDA372E}"/>
              </a:ext>
            </a:extLst>
          </p:cNvPr>
          <p:cNvSpPr txBox="1"/>
          <p:nvPr/>
        </p:nvSpPr>
        <p:spPr>
          <a:xfrm>
            <a:off x="288929" y="18386"/>
            <a:ext cx="11614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 3-4 Research and Development – Excessive Heat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A375F-636F-4650-8113-950A9FE6270F}"/>
              </a:ext>
            </a:extLst>
          </p:cNvPr>
          <p:cNvSpPr txBox="1"/>
          <p:nvPr/>
        </p:nvSpPr>
        <p:spPr>
          <a:xfrm>
            <a:off x="6169891" y="852359"/>
            <a:ext cx="5939704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CPC operationally releases Week 3-4 temperature outlook for 2-week mean temperatures (probabilistic, 2-category)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No direct forecast </a:t>
            </a:r>
            <a:r>
              <a:rPr lang="en-US" sz="2400" kern="0" dirty="0">
                <a:solidFill>
                  <a:prstClr val="black"/>
                </a:solidFill>
              </a:rPr>
              <a:t>information for this period focused 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on excessive heat currently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Actively developing (and evaluating) experimental statistical, hybrid and dynamical model based forecast tools targeting excessive heat</a:t>
            </a:r>
          </a:p>
        </p:txBody>
      </p:sp>
    </p:spTree>
    <p:extLst>
      <p:ext uri="{BB962C8B-B14F-4D97-AF65-F5344CB8AC3E}">
        <p14:creationId xmlns:p14="http://schemas.microsoft.com/office/powerpoint/2010/main" val="184679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E7CEAD-1554-438F-A64A-1ACCBD47118B}"/>
              </a:ext>
            </a:extLst>
          </p:cNvPr>
          <p:cNvSpPr txBox="1"/>
          <p:nvPr/>
        </p:nvSpPr>
        <p:spPr>
          <a:xfrm>
            <a:off x="288929" y="18386"/>
            <a:ext cx="11614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 3-4 Research and Development – Excessive Heat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20D27-65E3-42BA-AFF1-667DF83399A2}"/>
              </a:ext>
            </a:extLst>
          </p:cNvPr>
          <p:cNvSpPr txBox="1"/>
          <p:nvPr/>
        </p:nvSpPr>
        <p:spPr>
          <a:xfrm>
            <a:off x="5615709" y="852359"/>
            <a:ext cx="649388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Recent advances in extended (&gt; 30 days) dynamical model forecasts into the  subseasonal time scale (# members, resolution, # modeling centers, etc.)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Example exploratory product for the    Week 3-4 time period (spatial map and time series) of model forecast “excessive heat” days within 2 week period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Initial evaluation shows low forecast skill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64FB08-098D-489A-985C-123B97262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b="-176"/>
          <a:stretch/>
        </p:blipFill>
        <p:spPr bwMode="auto">
          <a:xfrm>
            <a:off x="676856" y="709815"/>
            <a:ext cx="4788904" cy="612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8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E7CEAD-1554-438F-A64A-1ACCBD47118B}"/>
              </a:ext>
            </a:extLst>
          </p:cNvPr>
          <p:cNvSpPr txBox="1"/>
          <p:nvPr/>
        </p:nvSpPr>
        <p:spPr>
          <a:xfrm>
            <a:off x="288929" y="18386"/>
            <a:ext cx="11614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 3-4 Research and Development – Excessive Heat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20D27-65E3-42BA-AFF1-667DF83399A2}"/>
              </a:ext>
            </a:extLst>
          </p:cNvPr>
          <p:cNvSpPr txBox="1"/>
          <p:nvPr/>
        </p:nvSpPr>
        <p:spPr>
          <a:xfrm>
            <a:off x="5246255" y="726272"/>
            <a:ext cx="6863340" cy="5047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Statistical and hybrid model research ongoing to see if these approaches can offer more forecast skill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Number of approaches outlined in the literature being explored: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70C0"/>
                </a:solidFill>
                <a:latin typeface="Calibri"/>
              </a:rPr>
              <a:t>Pacific Extreme Pattern (PEP)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70C0"/>
                </a:solidFill>
                <a:latin typeface="Calibri"/>
              </a:rPr>
              <a:t>Wavenumber 5 orientation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70C0"/>
                </a:solidFill>
                <a:latin typeface="Calibri"/>
              </a:rPr>
              <a:t>Circumglobal Teleconnection Index (CGTI)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70C0"/>
                </a:solidFill>
                <a:latin typeface="Calibri"/>
              </a:rPr>
              <a:t>Relationship between 500-hPa height - surface temperature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sz="2200" kern="0" dirty="0">
                <a:solidFill>
                  <a:srgbClr val="0070C0"/>
                </a:solidFill>
                <a:latin typeface="Calibri"/>
              </a:rPr>
              <a:t>Analogue methods (observational, hybrid observational/dynamic model)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28896-1333-4506-AD6E-2433389E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9" y="726272"/>
            <a:ext cx="4796118" cy="23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05BCEDF-DC1B-41DC-B851-3097A756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9" y="3155768"/>
            <a:ext cx="4796118" cy="36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7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F1AED8-CFB8-4F32-A3AD-9B4F9FDA372E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/>
              <a:t>Seasonal Outlook Research/Development – Excessive Heat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A6029-5D08-44EF-A25C-9B655542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" y="707885"/>
            <a:ext cx="6002637" cy="3943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56258-633C-459F-9127-F97ED2DCEA9E}"/>
              </a:ext>
            </a:extLst>
          </p:cNvPr>
          <p:cNvSpPr txBox="1"/>
          <p:nvPr/>
        </p:nvSpPr>
        <p:spPr>
          <a:xfrm>
            <a:off x="6169891" y="723055"/>
            <a:ext cx="5939704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CPC operationally releases seasonal temperature outlook for 3-month mean temperatures (probabilistic, 3-category)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No direct forecast information focused on  extreme heat for this period currently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Actively exploring and researching the potential to provide extreme heat products, services and other climate information </a:t>
            </a:r>
          </a:p>
        </p:txBody>
      </p:sp>
    </p:spTree>
    <p:extLst>
      <p:ext uri="{BB962C8B-B14F-4D97-AF65-F5344CB8AC3E}">
        <p14:creationId xmlns:p14="http://schemas.microsoft.com/office/powerpoint/2010/main" val="383454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E7CEAD-1554-438F-A64A-1ACCBD47118B}"/>
              </a:ext>
            </a:extLst>
          </p:cNvPr>
          <p:cNvSpPr txBox="1"/>
          <p:nvPr/>
        </p:nvSpPr>
        <p:spPr>
          <a:xfrm>
            <a:off x="2108492" y="0"/>
            <a:ext cx="772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Stakeholder Needs – Excessive Heat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A8596-E0CB-4ACE-971A-866E616B38DE}"/>
              </a:ext>
            </a:extLst>
          </p:cNvPr>
          <p:cNvSpPr txBox="1"/>
          <p:nvPr/>
        </p:nvSpPr>
        <p:spPr>
          <a:xfrm>
            <a:off x="94492" y="707886"/>
            <a:ext cx="1200301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Need substantial more information on the subseasonal to seasonal (S2S) time scale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u="sng" kern="0" dirty="0">
                <a:solidFill>
                  <a:srgbClr val="C00000"/>
                </a:solidFill>
                <a:latin typeface="Calibri"/>
              </a:rPr>
              <a:t>Subseasonal time scale needs include</a:t>
            </a:r>
            <a:r>
              <a:rPr lang="en-US" sz="2400" kern="0" dirty="0">
                <a:solidFill>
                  <a:srgbClr val="C00000"/>
                </a:solidFill>
                <a:latin typeface="Calibri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Number of “hot” days (varies with stakeholder and region)      </a:t>
            </a:r>
          </a:p>
          <a:p>
            <a:pPr lvl="1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     Example </a:t>
            </a:r>
            <a:r>
              <a:rPr lang="en-US" sz="24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Number of days in 2 week period exceeding 90F, 100F or heat index &gt; 105F</a:t>
            </a: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u="sng" kern="0" dirty="0">
                <a:solidFill>
                  <a:srgbClr val="C00000"/>
                </a:solidFill>
                <a:latin typeface="Calibri"/>
              </a:rPr>
              <a:t>Seasonal time scale needs include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Equivalent to above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Probabilities that the summer season as a whole will rank in the top 10%, top 5% of the historical range for any number of attributes (seasonal mean temperature or heat index, number of “hot” days, etc.)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Variation across the summer season (front or back loaded excessive heat season)</a:t>
            </a:r>
          </a:p>
        </p:txBody>
      </p:sp>
    </p:spTree>
    <p:extLst>
      <p:ext uri="{BB962C8B-B14F-4D97-AF65-F5344CB8AC3E}">
        <p14:creationId xmlns:p14="http://schemas.microsoft.com/office/powerpoint/2010/main" val="22751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F26EBC-0542-4F74-BF9D-BD7D7849BE17}"/>
              </a:ext>
            </a:extLst>
          </p:cNvPr>
          <p:cNvSpPr txBox="1"/>
          <p:nvPr/>
        </p:nvSpPr>
        <p:spPr>
          <a:xfrm>
            <a:off x="2835564" y="1297819"/>
            <a:ext cx="6695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Thanks for your time and attention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200" dirty="0"/>
              <a:t>Jon.Gottschalck@noaa.gov</a:t>
            </a:r>
          </a:p>
        </p:txBody>
      </p:sp>
    </p:spTree>
    <p:extLst>
      <p:ext uri="{BB962C8B-B14F-4D97-AF65-F5344CB8AC3E}">
        <p14:creationId xmlns:p14="http://schemas.microsoft.com/office/powerpoint/2010/main" val="20980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1242-C7A8-442A-907E-A6168658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24" y="282115"/>
            <a:ext cx="8637951" cy="629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564" y="685802"/>
            <a:ext cx="11545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  <a:latin typeface="Calibri"/>
              </a:rPr>
              <a:t>What is an excessive heat event for a given sector or application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? There are many different definitions for what constitutes an impactful excessive heat event.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Any predictable meteorological signal will likely be significantly weaker with high uncertainly (lower confidence) than short term forecasts.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  <a:latin typeface="Calibri"/>
              </a:rPr>
              <a:t>Should excessive heat thresholds be relaxed at these lead times due to more subtle signals?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In order to provide advanced notice of potential events this may be necessary.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you relax criteria, </a:t>
            </a:r>
            <a:r>
              <a:rPr lang="en-US" sz="2400" u="sng" dirty="0">
                <a:solidFill>
                  <a:prstClr val="black"/>
                </a:solidFill>
                <a:latin typeface="Calibri"/>
              </a:rPr>
              <a:t>what is an acceptable number of false alarms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? For extended range prediction (Weeks 2-4), the paradigm may very well need to be different.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30F00-26BE-4344-A124-0BC67F67A9D9}"/>
              </a:ext>
            </a:extLst>
          </p:cNvPr>
          <p:cNvSpPr txBox="1"/>
          <p:nvPr/>
        </p:nvSpPr>
        <p:spPr>
          <a:xfrm>
            <a:off x="4217329" y="0"/>
            <a:ext cx="371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Some Challenges</a:t>
            </a:r>
          </a:p>
        </p:txBody>
      </p:sp>
    </p:spTree>
    <p:extLst>
      <p:ext uri="{BB962C8B-B14F-4D97-AF65-F5344CB8AC3E}">
        <p14:creationId xmlns:p14="http://schemas.microsoft.com/office/powerpoint/2010/main" val="233121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62128" y="993408"/>
            <a:ext cx="2819400" cy="19685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2" y="838200"/>
            <a:ext cx="2292765" cy="21237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8237" y="1148978"/>
            <a:ext cx="20641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Predictable, slow varying, climate oscillations such as tropical variability (e.g. MJO)</a:t>
            </a:r>
          </a:p>
        </p:txBody>
      </p:sp>
      <p:sp>
        <p:nvSpPr>
          <p:cNvPr id="7" name="Oval 6"/>
          <p:cNvSpPr/>
          <p:nvPr/>
        </p:nvSpPr>
        <p:spPr>
          <a:xfrm>
            <a:off x="4677106" y="838202"/>
            <a:ext cx="2292350" cy="21780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1" y="1143002"/>
            <a:ext cx="1987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Modulate the probability of occurrence of extreme weather and climate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1" y="1219201"/>
            <a:ext cx="25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Modulate probability of occurrence of critical impacts including the heat- health relationship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62400" y="1461473"/>
            <a:ext cx="685800" cy="67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19927" y="1461475"/>
            <a:ext cx="752475" cy="698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027" y="3200400"/>
            <a:ext cx="427037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prstClr val="black"/>
                </a:solidFill>
                <a:latin typeface="Calibri"/>
              </a:rPr>
              <a:t>An important example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The Madden Julian Oscillation (MJO) can impact the pattern of high and low pressure in the Extratropics and can result in high impact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43" y="3200400"/>
            <a:ext cx="459510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CD6DF-D403-42F4-90A3-5EE1D83A6361}"/>
              </a:ext>
            </a:extLst>
          </p:cNvPr>
          <p:cNvSpPr txBox="1"/>
          <p:nvPr/>
        </p:nvSpPr>
        <p:spPr>
          <a:xfrm>
            <a:off x="4941452" y="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CCF56-030F-4BE7-AFFA-90C4A44ADF43}"/>
              </a:ext>
            </a:extLst>
          </p:cNvPr>
          <p:cNvSpPr txBox="1"/>
          <p:nvPr/>
        </p:nvSpPr>
        <p:spPr>
          <a:xfrm>
            <a:off x="503382" y="866478"/>
            <a:ext cx="11185236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/>
              <a:t>Review of CPC mission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/>
              <a:t>Operational Products and Services Related to Excessive Heat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/>
              <a:t>Research and Development Related to Excessive Heat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/>
              <a:t>Stakeholder Requirements</a:t>
            </a:r>
          </a:p>
        </p:txBody>
      </p:sp>
      <p:pic>
        <p:nvPicPr>
          <p:cNvPr id="4" name="Picture 5" descr="NOAA Logo">
            <a:extLst>
              <a:ext uri="{FF2B5EF4-FFF2-40B4-BE49-F238E27FC236}">
                <a16:creationId xmlns:a16="http://schemas.microsoft.com/office/drawing/2014/main" id="{C709BA47-EA76-4BD9-B54B-A32E110E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068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4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CD6DF-D403-42F4-90A3-5EE1D83A6361}"/>
              </a:ext>
            </a:extLst>
          </p:cNvPr>
          <p:cNvSpPr txBox="1"/>
          <p:nvPr/>
        </p:nvSpPr>
        <p:spPr>
          <a:xfrm>
            <a:off x="4732485" y="0"/>
            <a:ext cx="2727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CPC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CF76-3EC2-4DC3-A412-610C1AD9A216}"/>
              </a:ext>
            </a:extLst>
          </p:cNvPr>
          <p:cNvSpPr txBox="1"/>
          <p:nvPr/>
        </p:nvSpPr>
        <p:spPr>
          <a:xfrm>
            <a:off x="147783" y="1060228"/>
            <a:ext cx="118964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CPC is an operational science service center within the NWS </a:t>
            </a:r>
          </a:p>
        </p:txBody>
      </p:sp>
      <p:pic>
        <p:nvPicPr>
          <p:cNvPr id="5" name="Picture 5" descr="NOAA Logo">
            <a:extLst>
              <a:ext uri="{FF2B5EF4-FFF2-40B4-BE49-F238E27FC236}">
                <a16:creationId xmlns:a16="http://schemas.microsoft.com/office/drawing/2014/main" id="{A89DDC10-59B3-4C5D-A32E-FD312876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068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2F4E796-386E-4ADD-9648-760D0849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3" y="1742051"/>
            <a:ext cx="11896434" cy="1200329"/>
          </a:xfrm>
          <a:prstGeom prst="rect">
            <a:avLst/>
          </a:prstGeom>
          <a:gradFill rotWithShape="1">
            <a:gsLst>
              <a:gs pos="0">
                <a:srgbClr val="000056"/>
              </a:gs>
              <a:gs pos="50000">
                <a:srgbClr val="0000CC"/>
              </a:gs>
              <a:gs pos="100000">
                <a:srgbClr val="00005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FF00"/>
                </a:solidFill>
                <a:cs typeface="Times New Roman" pitchFamily="18" charset="0"/>
              </a:rPr>
              <a:t>Deliver real-time products and information that predict and describe climate variations on timescales from weeks to a year thereby promoting effective management of climate risk and a climate resilient society</a:t>
            </a:r>
            <a:endParaRPr lang="en-US" altLang="en-US" sz="2400" b="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7E38C5D-73C1-4B9B-91F5-A1CE0CE7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3" y="3148047"/>
            <a:ext cx="11896435" cy="276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en-US" sz="2400" b="0" u="sng" kern="0" dirty="0">
                <a:effectLst/>
              </a:rPr>
              <a:t>Focus</a:t>
            </a:r>
            <a:r>
              <a:rPr lang="en-US" altLang="en-US" sz="2400" b="0" kern="0" dirty="0">
                <a:effectLst/>
              </a:rPr>
              <a:t>: Weeks, months, seasons, out to approximately 1 year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b="0" kern="0" dirty="0">
              <a:effectLst/>
            </a:endParaRPr>
          </a:p>
          <a:p>
            <a:pPr eaLnBrk="1" hangingPunct="1">
              <a:spcBef>
                <a:spcPts val="0"/>
              </a:spcBef>
              <a:tabLst>
                <a:tab pos="2005013" algn="l"/>
              </a:tabLst>
              <a:defRPr/>
            </a:pPr>
            <a:r>
              <a:rPr lang="en-US" altLang="en-US" sz="2400" b="0" kern="0" dirty="0">
                <a:effectLst/>
              </a:rPr>
              <a:t>CPC is the civilian operational capability responsible for delivering products under the  </a:t>
            </a:r>
            <a:r>
              <a:rPr lang="en-US" altLang="en-US" sz="2400" b="0" u="sng" kern="0" dirty="0">
                <a:effectLst/>
              </a:rPr>
              <a:t>“Weather Research and Forecasting Innovation Act of 2017”, PL 115-25, Section 201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b="0" u="sng" kern="0" dirty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b="0" kern="0" dirty="0">
                <a:effectLst/>
              </a:rPr>
              <a:t>CPC products used by different stakeholders are a function of the </a:t>
            </a:r>
            <a:r>
              <a:rPr lang="en-US" altLang="en-US" sz="2400" b="0" u="sng" kern="0" dirty="0">
                <a:effectLst/>
              </a:rPr>
              <a:t>skill level</a:t>
            </a:r>
            <a:r>
              <a:rPr lang="en-US" altLang="en-US" sz="2400" b="0" kern="0" dirty="0">
                <a:effectLst/>
              </a:rPr>
              <a:t> of product and user </a:t>
            </a:r>
            <a:r>
              <a:rPr lang="en-US" altLang="en-US" sz="2400" b="0" u="sng" kern="0" dirty="0">
                <a:effectLst/>
              </a:rPr>
              <a:t>risk tolerance</a:t>
            </a:r>
            <a:r>
              <a:rPr lang="en-US" altLang="en-US" sz="2400" b="0" kern="0" dirty="0">
                <a:effectLst/>
              </a:rPr>
              <a:t> for specific sectors in their </a:t>
            </a:r>
            <a:r>
              <a:rPr lang="en-US" altLang="en-US" sz="2400" b="0" u="sng" kern="0" dirty="0">
                <a:effectLst/>
              </a:rPr>
              <a:t>decision making context</a:t>
            </a:r>
          </a:p>
        </p:txBody>
      </p:sp>
    </p:spTree>
    <p:extLst>
      <p:ext uri="{BB962C8B-B14F-4D97-AF65-F5344CB8AC3E}">
        <p14:creationId xmlns:p14="http://schemas.microsoft.com/office/powerpoint/2010/main" val="269673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48D45-3C48-4DC1-8260-A981BA8C159B}"/>
              </a:ext>
            </a:extLst>
          </p:cNvPr>
          <p:cNvSpPr txBox="1"/>
          <p:nvPr/>
        </p:nvSpPr>
        <p:spPr>
          <a:xfrm>
            <a:off x="2497285" y="0"/>
            <a:ext cx="6909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CPC Operational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19931-524B-4629-A4FD-0930C84D43FB}"/>
              </a:ext>
            </a:extLst>
          </p:cNvPr>
          <p:cNvSpPr txBox="1"/>
          <p:nvPr/>
        </p:nvSpPr>
        <p:spPr>
          <a:xfrm>
            <a:off x="96981" y="648797"/>
            <a:ext cx="119287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0188" lvl="1" indent="-174625">
              <a:buFont typeface="Wingdings" panose="05000000000000000000" pitchFamily="2" charset="2"/>
              <a:buChar char="§"/>
            </a:pPr>
            <a:r>
              <a:rPr lang="en-US" sz="2400" dirty="0"/>
              <a:t>Realtime climate </a:t>
            </a:r>
            <a:r>
              <a:rPr lang="en-US" sz="2400" b="1" i="1" dirty="0"/>
              <a:t>monitoring</a:t>
            </a:r>
            <a:r>
              <a:rPr lang="en-US" sz="2400" dirty="0"/>
              <a:t> products and services </a:t>
            </a:r>
            <a:r>
              <a:rPr lang="en-US" sz="2400" dirty="0">
                <a:solidFill>
                  <a:srgbClr val="C00000"/>
                </a:solidFill>
              </a:rPr>
              <a:t>(temperature, precipitation, modes of climate variability, soil moisture, etc.)</a:t>
            </a:r>
          </a:p>
          <a:p>
            <a:pPr marL="230188" lvl="1" indent="-174625">
              <a:buFont typeface="Wingdings" panose="05000000000000000000" pitchFamily="2" charset="2"/>
              <a:buChar char="§"/>
            </a:pPr>
            <a:r>
              <a:rPr lang="en-US" sz="2400" dirty="0"/>
              <a:t>Realtime, on time, all the time </a:t>
            </a:r>
            <a:r>
              <a:rPr lang="en-US" sz="2400" b="1" i="1" dirty="0"/>
              <a:t>short-term climate prediction </a:t>
            </a:r>
            <a:r>
              <a:rPr lang="en-US" sz="2400" dirty="0"/>
              <a:t>products and services </a:t>
            </a:r>
            <a:r>
              <a:rPr lang="en-US" sz="2400" dirty="0">
                <a:solidFill>
                  <a:srgbClr val="C00000"/>
                </a:solidFill>
              </a:rPr>
              <a:t>(equivalent to above)</a:t>
            </a:r>
            <a:endParaRPr lang="en-US" sz="3200" dirty="0"/>
          </a:p>
          <a:p>
            <a:pPr marL="230188" lvl="1" indent="-174625">
              <a:buFont typeface="Wingdings" panose="05000000000000000000" pitchFamily="2" charset="2"/>
              <a:buChar char="§"/>
            </a:pPr>
            <a:r>
              <a:rPr lang="en-US" sz="2400" b="1" i="1" dirty="0"/>
              <a:t>Analysis, evaluation, research and development to support </a:t>
            </a:r>
            <a:r>
              <a:rPr lang="en-US" sz="2400" dirty="0"/>
              <a:t>the operational monitoring and prediction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1E905-BDB9-4459-B83F-50F25C62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75" y="2969158"/>
            <a:ext cx="8760692" cy="3778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46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CD6DF-D403-42F4-90A3-5EE1D83A6361}"/>
              </a:ext>
            </a:extLst>
          </p:cNvPr>
          <p:cNvSpPr txBox="1"/>
          <p:nvPr/>
        </p:nvSpPr>
        <p:spPr>
          <a:xfrm>
            <a:off x="498038" y="0"/>
            <a:ext cx="1130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Week-2 Climate Prediction Products – Excessive Heat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B8AA6-FF9A-4404-9EE1-C20E38BA8450}"/>
              </a:ext>
            </a:extLst>
          </p:cNvPr>
          <p:cNvSpPr txBox="1"/>
          <p:nvPr/>
        </p:nvSpPr>
        <p:spPr>
          <a:xfrm>
            <a:off x="6187760" y="707886"/>
            <a:ext cx="6004240" cy="5801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Days 6-10 and 8-14 max heat index outlook</a:t>
            </a:r>
          </a:p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Released daily from 4/1 – 9/30</a:t>
            </a:r>
          </a:p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Dashed contours depict threshold for the above normal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tercile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maximum heat index </a:t>
            </a:r>
          </a:p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09538" indent="-109538">
              <a:buFont typeface="Arial" panose="020B0604020202020204" pitchFamily="34" charset="0"/>
              <a:buChar char="•"/>
              <a:tabLst>
                <a:tab pos="109538" algn="l"/>
              </a:tabLs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Shading represents the probability that this threshold will be exceeded during period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200" u="sng" dirty="0">
                <a:solidFill>
                  <a:srgbClr val="0070C0"/>
                </a:solidFill>
                <a:latin typeface="Calibri"/>
              </a:rPr>
              <a:t>Other information in this outlook suite includes</a:t>
            </a:r>
            <a:r>
              <a:rPr lang="en-US" sz="2200" dirty="0">
                <a:solidFill>
                  <a:srgbClr val="0070C0"/>
                </a:solidFill>
                <a:latin typeface="Calibri"/>
              </a:rPr>
              <a:t>: 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1900" dirty="0">
                <a:solidFill>
                  <a:prstClr val="black"/>
                </a:solidFill>
                <a:latin typeface="Calibri"/>
              </a:rPr>
              <a:t>(1) Outlook maps for probabilities for max heat index exceeding 90F, 95F, 100F, 105F, 110F, 115F</a:t>
            </a:r>
          </a:p>
          <a:p>
            <a:pPr marL="457200" indent="-457200">
              <a:buFontTx/>
              <a:buAutoNum type="arabicParenBoth"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r>
              <a:rPr lang="en-US" sz="1900" dirty="0">
                <a:solidFill>
                  <a:prstClr val="black"/>
                </a:solidFill>
                <a:latin typeface="Calibri"/>
              </a:rPr>
              <a:t>(2) Probabilities for mean heat index exceeding 85F, 90F, or 95F for 3 days, 2 days or 1 day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E8A83C-E419-4006-AF6F-F59E603B0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1318" r="13465" b="-2397"/>
          <a:stretch/>
        </p:blipFill>
        <p:spPr bwMode="auto">
          <a:xfrm>
            <a:off x="91645" y="695059"/>
            <a:ext cx="6031462" cy="37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9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3EF2C-B7F9-4EC4-84CC-B203FD63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7" y="698650"/>
            <a:ext cx="6028570" cy="4658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729C2-B8B2-4AFC-84DE-846F89FA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" y="698649"/>
            <a:ext cx="6028572" cy="4658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3E120-5D78-49B0-A873-F4ED7C5D0510}"/>
              </a:ext>
            </a:extLst>
          </p:cNvPr>
          <p:cNvSpPr txBox="1"/>
          <p:nvPr/>
        </p:nvSpPr>
        <p:spPr>
          <a:xfrm>
            <a:off x="221673" y="1846994"/>
            <a:ext cx="18587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May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8D0C9-C79C-466D-9E7D-C2AE80C6B4F7}"/>
              </a:ext>
            </a:extLst>
          </p:cNvPr>
          <p:cNvSpPr txBox="1"/>
          <p:nvPr/>
        </p:nvSpPr>
        <p:spPr>
          <a:xfrm>
            <a:off x="9670730" y="2856143"/>
            <a:ext cx="2294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August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3B89F-25FF-432B-BB8F-06D6ED1C1811}"/>
              </a:ext>
            </a:extLst>
          </p:cNvPr>
          <p:cNvSpPr txBox="1"/>
          <p:nvPr/>
        </p:nvSpPr>
        <p:spPr>
          <a:xfrm>
            <a:off x="498038" y="0"/>
            <a:ext cx="1130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Week-2 Climate Prediction Products – Excessive Heat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0A4DD-A007-4B13-A6F3-4068F933401B}"/>
              </a:ext>
            </a:extLst>
          </p:cNvPr>
          <p:cNvSpPr txBox="1"/>
          <p:nvPr/>
        </p:nvSpPr>
        <p:spPr>
          <a:xfrm>
            <a:off x="3051230" y="5451505"/>
            <a:ext cx="59126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CPC Week-2 U.S. Hazards Outlook</a:t>
            </a:r>
          </a:p>
        </p:txBody>
      </p:sp>
    </p:spTree>
    <p:extLst>
      <p:ext uri="{BB962C8B-B14F-4D97-AF65-F5344CB8AC3E}">
        <p14:creationId xmlns:p14="http://schemas.microsoft.com/office/powerpoint/2010/main" val="59573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F44DC-4FEB-4C4B-9ED6-3621C1F9DE08}"/>
              </a:ext>
            </a:extLst>
          </p:cNvPr>
          <p:cNvSpPr txBox="1"/>
          <p:nvPr/>
        </p:nvSpPr>
        <p:spPr>
          <a:xfrm>
            <a:off x="188985" y="833886"/>
            <a:ext cx="1181403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Utilizes realtime NCEP Global Ensemble Forecast System (GEFS) and ECMWF realtime forecasts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Thresholds (actual value or percentiles) are anchored to the available reforecast datasets through bias-correction and calibration post-processing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Excessive heat periods are based on heat index, dry bulb temperature or a combination of both. An excessive heat event is defined as at least two consecutive days exceeding given percentile thresholds (90%, 95%)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Excessive heat thresholds are a function of both time of the summer and by 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DB322-F849-4CFD-8404-B36D04B57AA2}"/>
              </a:ext>
            </a:extLst>
          </p:cNvPr>
          <p:cNvSpPr txBox="1"/>
          <p:nvPr/>
        </p:nvSpPr>
        <p:spPr>
          <a:xfrm>
            <a:off x="498038" y="0"/>
            <a:ext cx="1130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Week-2 Climate Prediction Products – Excessive Heat </a:t>
            </a:r>
          </a:p>
        </p:txBody>
      </p:sp>
    </p:spTree>
    <p:extLst>
      <p:ext uri="{BB962C8B-B14F-4D97-AF65-F5344CB8AC3E}">
        <p14:creationId xmlns:p14="http://schemas.microsoft.com/office/powerpoint/2010/main" val="194055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9DD2C-38C4-484F-A01D-07BCD9B6D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1" b="-1449"/>
          <a:stretch/>
        </p:blipFill>
        <p:spPr bwMode="auto">
          <a:xfrm>
            <a:off x="110116" y="735222"/>
            <a:ext cx="11959217" cy="36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A78F6-1D16-40A3-8475-81A0E1A72173}"/>
              </a:ext>
            </a:extLst>
          </p:cNvPr>
          <p:cNvSpPr txBox="1"/>
          <p:nvPr/>
        </p:nvSpPr>
        <p:spPr>
          <a:xfrm>
            <a:off x="193241" y="4426838"/>
            <a:ext cx="1181403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Example forecast guidance products supporting Week 2 U.S. Hazards Outlook</a:t>
            </a:r>
          </a:p>
          <a:p>
            <a:pPr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Raw and reforecast calibrated probabilities for both the 90</a:t>
            </a:r>
            <a:r>
              <a:rPr lang="en-US" sz="2400" kern="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and 95</a:t>
            </a:r>
            <a:r>
              <a:rPr lang="en-US" sz="2400" kern="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percentiles for forecast from August 19, 2018 - GEFS (left), ECMWF (center) and equal weighted combination (right)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46C6-9903-4045-B98D-1216B370C84E}"/>
              </a:ext>
            </a:extLst>
          </p:cNvPr>
          <p:cNvSpPr txBox="1"/>
          <p:nvPr/>
        </p:nvSpPr>
        <p:spPr>
          <a:xfrm>
            <a:off x="498038" y="0"/>
            <a:ext cx="1130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Week-2 Climate Prediction Products – Excessive Heat </a:t>
            </a:r>
          </a:p>
        </p:txBody>
      </p:sp>
    </p:spTree>
    <p:extLst>
      <p:ext uri="{BB962C8B-B14F-4D97-AF65-F5344CB8AC3E}">
        <p14:creationId xmlns:p14="http://schemas.microsoft.com/office/powerpoint/2010/main" val="393119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74355FB-88E7-4263-9B30-BE95E789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5" y="707886"/>
            <a:ext cx="10542049" cy="58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D8E02-01F0-4E22-A0EA-F0AA9CA1C073}"/>
              </a:ext>
            </a:extLst>
          </p:cNvPr>
          <p:cNvSpPr txBox="1"/>
          <p:nvPr/>
        </p:nvSpPr>
        <p:spPr>
          <a:xfrm>
            <a:off x="498038" y="0"/>
            <a:ext cx="1130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Week-2 Climate Prediction Products – Excessive Heat </a:t>
            </a:r>
          </a:p>
        </p:txBody>
      </p:sp>
    </p:spTree>
    <p:extLst>
      <p:ext uri="{BB962C8B-B14F-4D97-AF65-F5344CB8AC3E}">
        <p14:creationId xmlns:p14="http://schemas.microsoft.com/office/powerpoint/2010/main" val="101497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1076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Gottschalck</dc:creator>
  <cp:lastModifiedBy>Jon Gottschalck</cp:lastModifiedBy>
  <cp:revision>190</cp:revision>
  <dcterms:created xsi:type="dcterms:W3CDTF">2017-09-10T22:23:30Z</dcterms:created>
  <dcterms:modified xsi:type="dcterms:W3CDTF">2019-11-18T11:37:37Z</dcterms:modified>
</cp:coreProperties>
</file>