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3"/>
  </p:notesMasterIdLst>
  <p:sldIdLst>
    <p:sldId id="284" r:id="rId3"/>
    <p:sldId id="286" r:id="rId4"/>
    <p:sldId id="348" r:id="rId5"/>
    <p:sldId id="257" r:id="rId6"/>
    <p:sldId id="375" r:id="rId7"/>
    <p:sldId id="338" r:id="rId8"/>
    <p:sldId id="355" r:id="rId9"/>
    <p:sldId id="356" r:id="rId10"/>
    <p:sldId id="349" r:id="rId11"/>
    <p:sldId id="350" r:id="rId12"/>
    <p:sldId id="354" r:id="rId13"/>
    <p:sldId id="370" r:id="rId14"/>
    <p:sldId id="371" r:id="rId15"/>
    <p:sldId id="353" r:id="rId16"/>
    <p:sldId id="372" r:id="rId17"/>
    <p:sldId id="373" r:id="rId18"/>
    <p:sldId id="340" r:id="rId19"/>
    <p:sldId id="374" r:id="rId20"/>
    <p:sldId id="337" r:id="rId21"/>
    <p:sldId id="258" r:id="rId22"/>
    <p:sldId id="367" r:id="rId23"/>
    <p:sldId id="369" r:id="rId24"/>
    <p:sldId id="361" r:id="rId25"/>
    <p:sldId id="345" r:id="rId26"/>
    <p:sldId id="365" r:id="rId27"/>
    <p:sldId id="363" r:id="rId28"/>
    <p:sldId id="364" r:id="rId29"/>
    <p:sldId id="362" r:id="rId30"/>
    <p:sldId id="360" r:id="rId31"/>
    <p:sldId id="270"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cNulty, Steve -FS" initials="MS-" lastIdx="1" clrIdx="0">
    <p:extLst>
      <p:ext uri="{19B8F6BF-5375-455C-9EA6-DF929625EA0E}">
        <p15:presenceInfo xmlns:p15="http://schemas.microsoft.com/office/powerpoint/2012/main" userId="S-1-5-21-2443529608-3098792306-3041422421-27867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007" autoAdjust="0"/>
    <p:restoredTop sz="85265" autoAdjust="0"/>
  </p:normalViewPr>
  <p:slideViewPr>
    <p:cSldViewPr snapToGrid="0">
      <p:cViewPr varScale="1">
        <p:scale>
          <a:sx n="58" d="100"/>
          <a:sy n="58" d="100"/>
        </p:scale>
        <p:origin x="846" y="66"/>
      </p:cViewPr>
      <p:guideLst/>
    </p:cSldViewPr>
  </p:slideViewPr>
  <p:notesTextViewPr>
    <p:cViewPr>
      <p:scale>
        <a:sx n="1" d="1"/>
        <a:sy n="1" d="1"/>
      </p:scale>
      <p:origin x="0" y="0"/>
    </p:cViewPr>
  </p:notesTextViewPr>
  <p:sorterViewPr>
    <p:cViewPr>
      <p:scale>
        <a:sx n="55" d="100"/>
        <a:sy n="55" d="100"/>
      </p:scale>
      <p:origin x="0" y="-342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E96F1D-41A5-43F4-A362-55993C136D18}" type="datetimeFigureOut">
              <a:rPr lang="en-US" smtClean="0"/>
              <a:t>11/15/2019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DE8B1E-6888-4FB7-BD61-B7A5A8C5AFB2}" type="slidenum">
              <a:rPr lang="en-US" smtClean="0"/>
              <a:t>‹#›</a:t>
            </a:fld>
            <a:endParaRPr lang="en-US"/>
          </a:p>
        </p:txBody>
      </p:sp>
    </p:spTree>
    <p:extLst>
      <p:ext uri="{BB962C8B-B14F-4D97-AF65-F5344CB8AC3E}">
        <p14:creationId xmlns:p14="http://schemas.microsoft.com/office/powerpoint/2010/main" val="12487008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u="none" kern="1200" dirty="0" smtClean="0">
                <a:solidFill>
                  <a:schemeClr val="tx1"/>
                </a:solidFill>
                <a:effectLst/>
                <a:latin typeface="+mn-lt"/>
                <a:ea typeface="+mn-ea"/>
                <a:cs typeface="+mn-cs"/>
              </a:rPr>
              <a:t>Challenge of covering a large geographic area that contains highly diverse working land commodities</a:t>
            </a:r>
          </a:p>
          <a:p>
            <a:endParaRPr lang="en-US" dirty="0"/>
          </a:p>
        </p:txBody>
      </p:sp>
      <p:sp>
        <p:nvSpPr>
          <p:cNvPr id="4" name="Slide Number Placeholder 3"/>
          <p:cNvSpPr>
            <a:spLocks noGrp="1"/>
          </p:cNvSpPr>
          <p:nvPr>
            <p:ph type="sldNum" sz="quarter" idx="10"/>
          </p:nvPr>
        </p:nvSpPr>
        <p:spPr/>
        <p:txBody>
          <a:bodyPr/>
          <a:lstStyle/>
          <a:p>
            <a:fld id="{F957D578-871E-482B-BCBC-8F112BD417BA}" type="slidenum">
              <a:rPr lang="en-US" smtClean="0">
                <a:solidFill>
                  <a:prstClr val="black"/>
                </a:solidFill>
              </a:rPr>
              <a:pPr/>
              <a:t>2</a:t>
            </a:fld>
            <a:endParaRPr lang="en-US">
              <a:solidFill>
                <a:prstClr val="black"/>
              </a:solidFill>
            </a:endParaRPr>
          </a:p>
        </p:txBody>
      </p:sp>
    </p:spTree>
    <p:extLst>
      <p:ext uri="{BB962C8B-B14F-4D97-AF65-F5344CB8AC3E}">
        <p14:creationId xmlns:p14="http://schemas.microsoft.com/office/powerpoint/2010/main" val="4868809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7C843F7-5AEF-4514-A2C0-8CB2757DB90A}" type="datetimeFigureOut">
              <a:rPr lang="en-US" smtClean="0"/>
              <a:t>11/15/2019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ACB707-E9EF-43DA-98B7-17F191B5C8EF}" type="slidenum">
              <a:rPr lang="en-US" smtClean="0"/>
              <a:t>‹#›</a:t>
            </a:fld>
            <a:endParaRPr lang="en-US"/>
          </a:p>
        </p:txBody>
      </p:sp>
    </p:spTree>
    <p:extLst>
      <p:ext uri="{BB962C8B-B14F-4D97-AF65-F5344CB8AC3E}">
        <p14:creationId xmlns:p14="http://schemas.microsoft.com/office/powerpoint/2010/main" val="35682127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C843F7-5AEF-4514-A2C0-8CB2757DB90A}" type="datetimeFigureOut">
              <a:rPr lang="en-US" smtClean="0"/>
              <a:t>11/15/2019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ACB707-E9EF-43DA-98B7-17F191B5C8EF}" type="slidenum">
              <a:rPr lang="en-US" smtClean="0"/>
              <a:t>‹#›</a:t>
            </a:fld>
            <a:endParaRPr lang="en-US"/>
          </a:p>
        </p:txBody>
      </p:sp>
    </p:spTree>
    <p:extLst>
      <p:ext uri="{BB962C8B-B14F-4D97-AF65-F5344CB8AC3E}">
        <p14:creationId xmlns:p14="http://schemas.microsoft.com/office/powerpoint/2010/main" val="1234485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C843F7-5AEF-4514-A2C0-8CB2757DB90A}" type="datetimeFigureOut">
              <a:rPr lang="en-US" smtClean="0"/>
              <a:t>11/15/2019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ACB707-E9EF-43DA-98B7-17F191B5C8EF}" type="slidenum">
              <a:rPr lang="en-US" smtClean="0"/>
              <a:t>‹#›</a:t>
            </a:fld>
            <a:endParaRPr lang="en-US"/>
          </a:p>
        </p:txBody>
      </p:sp>
    </p:spTree>
    <p:extLst>
      <p:ext uri="{BB962C8B-B14F-4D97-AF65-F5344CB8AC3E}">
        <p14:creationId xmlns:p14="http://schemas.microsoft.com/office/powerpoint/2010/main" val="10994831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8BF2E27B-EBB8-4928-98CC-E5D0BB0C44F4}" type="datetimeFigureOut">
              <a:rPr lang="en-US" smtClean="0">
                <a:solidFill>
                  <a:prstClr val="black">
                    <a:tint val="75000"/>
                  </a:prstClr>
                </a:solidFill>
              </a:rPr>
              <a:pPr/>
              <a:t>11/15/2019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03341A-B442-47B9-AA0C-5CC26DE022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89317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Cambria" panose="02040503050406030204" pitchFamily="18"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8BF2E27B-EBB8-4928-98CC-E5D0BB0C44F4}" type="datetimeFigureOut">
              <a:rPr lang="en-US" smtClean="0">
                <a:solidFill>
                  <a:prstClr val="black">
                    <a:tint val="75000"/>
                  </a:prstClr>
                </a:solidFill>
              </a:rPr>
              <a:pPr/>
              <a:t>11/15/2019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03341A-B442-47B9-AA0C-5CC26DE022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938089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F2E27B-EBB8-4928-98CC-E5D0BB0C44F4}" type="datetimeFigureOut">
              <a:rPr lang="en-US" smtClean="0">
                <a:solidFill>
                  <a:prstClr val="black">
                    <a:tint val="75000"/>
                  </a:prstClr>
                </a:solidFill>
              </a:rPr>
              <a:pPr/>
              <a:t>11/15/2019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03341A-B442-47B9-AA0C-5CC26DE022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1486665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BF2E27B-EBB8-4928-98CC-E5D0BB0C44F4}" type="datetimeFigureOut">
              <a:rPr lang="en-US" smtClean="0">
                <a:solidFill>
                  <a:prstClr val="black">
                    <a:tint val="75000"/>
                  </a:prstClr>
                </a:solidFill>
              </a:rPr>
              <a:pPr/>
              <a:t>11/15/2019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03341A-B442-47B9-AA0C-5CC26DE022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415960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8BF2E27B-EBB8-4928-98CC-E5D0BB0C44F4}" type="datetimeFigureOut">
              <a:rPr lang="en-US" smtClean="0">
                <a:solidFill>
                  <a:prstClr val="black">
                    <a:tint val="75000"/>
                  </a:prstClr>
                </a:solidFill>
              </a:rPr>
              <a:pPr/>
              <a:t>11/15/2019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903341A-B442-47B9-AA0C-5CC26DE022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001415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8BF2E27B-EBB8-4928-98CC-E5D0BB0C44F4}" type="datetimeFigureOut">
              <a:rPr lang="en-US" smtClean="0">
                <a:solidFill>
                  <a:prstClr val="black">
                    <a:tint val="75000"/>
                  </a:prstClr>
                </a:solidFill>
              </a:rPr>
              <a:pPr/>
              <a:t>11/15/2019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903341A-B442-47B9-AA0C-5CC26DE022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803284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F2E27B-EBB8-4928-98CC-E5D0BB0C44F4}" type="datetimeFigureOut">
              <a:rPr lang="en-US" smtClean="0">
                <a:solidFill>
                  <a:prstClr val="black">
                    <a:tint val="75000"/>
                  </a:prstClr>
                </a:solidFill>
              </a:rPr>
              <a:pPr/>
              <a:t>11/15/2019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903341A-B442-47B9-AA0C-5CC26DE022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92944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F2E27B-EBB8-4928-98CC-E5D0BB0C44F4}" type="datetimeFigureOut">
              <a:rPr lang="en-US" smtClean="0">
                <a:solidFill>
                  <a:prstClr val="black">
                    <a:tint val="75000"/>
                  </a:prstClr>
                </a:solidFill>
              </a:rPr>
              <a:pPr/>
              <a:t>11/15/2019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03341A-B442-47B9-AA0C-5CC26DE022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35026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7C843F7-5AEF-4514-A2C0-8CB2757DB90A}" type="datetimeFigureOut">
              <a:rPr lang="en-US" smtClean="0"/>
              <a:t>11/15/2019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ACB707-E9EF-43DA-98B7-17F191B5C8EF}" type="slidenum">
              <a:rPr lang="en-US" smtClean="0"/>
              <a:t>‹#›</a:t>
            </a:fld>
            <a:endParaRPr lang="en-US"/>
          </a:p>
        </p:txBody>
      </p:sp>
    </p:spTree>
    <p:extLst>
      <p:ext uri="{BB962C8B-B14F-4D97-AF65-F5344CB8AC3E}">
        <p14:creationId xmlns:p14="http://schemas.microsoft.com/office/powerpoint/2010/main" val="421130077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F2E27B-EBB8-4928-98CC-E5D0BB0C44F4}" type="datetimeFigureOut">
              <a:rPr lang="en-US" smtClean="0">
                <a:solidFill>
                  <a:prstClr val="black">
                    <a:tint val="75000"/>
                  </a:prstClr>
                </a:solidFill>
              </a:rPr>
              <a:pPr/>
              <a:t>11/15/2019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903341A-B442-47B9-AA0C-5CC26DE022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82678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BF2E27B-EBB8-4928-98CC-E5D0BB0C44F4}" type="datetimeFigureOut">
              <a:rPr lang="en-US" smtClean="0">
                <a:solidFill>
                  <a:prstClr val="black">
                    <a:tint val="75000"/>
                  </a:prstClr>
                </a:solidFill>
              </a:rPr>
              <a:pPr/>
              <a:t>11/15/2019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03341A-B442-47B9-AA0C-5CC26DE022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43555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8BF2E27B-EBB8-4928-98CC-E5D0BB0C44F4}" type="datetimeFigureOut">
              <a:rPr lang="en-US" smtClean="0">
                <a:solidFill>
                  <a:prstClr val="black">
                    <a:tint val="75000"/>
                  </a:prstClr>
                </a:solidFill>
              </a:rPr>
              <a:pPr/>
              <a:t>11/15/2019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903341A-B442-47B9-AA0C-5CC26DE022C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6552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7C843F7-5AEF-4514-A2C0-8CB2757DB90A}" type="datetimeFigureOut">
              <a:rPr lang="en-US" smtClean="0"/>
              <a:t>11/15/2019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ACB707-E9EF-43DA-98B7-17F191B5C8EF}" type="slidenum">
              <a:rPr lang="en-US" smtClean="0"/>
              <a:t>‹#›</a:t>
            </a:fld>
            <a:endParaRPr lang="en-US"/>
          </a:p>
        </p:txBody>
      </p:sp>
    </p:spTree>
    <p:extLst>
      <p:ext uri="{BB962C8B-B14F-4D97-AF65-F5344CB8AC3E}">
        <p14:creationId xmlns:p14="http://schemas.microsoft.com/office/powerpoint/2010/main" val="28139676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7C843F7-5AEF-4514-A2C0-8CB2757DB90A}" type="datetimeFigureOut">
              <a:rPr lang="en-US" smtClean="0"/>
              <a:t>11/15/2019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ACB707-E9EF-43DA-98B7-17F191B5C8EF}" type="slidenum">
              <a:rPr lang="en-US" smtClean="0"/>
              <a:t>‹#›</a:t>
            </a:fld>
            <a:endParaRPr lang="en-US"/>
          </a:p>
        </p:txBody>
      </p:sp>
    </p:spTree>
    <p:extLst>
      <p:ext uri="{BB962C8B-B14F-4D97-AF65-F5344CB8AC3E}">
        <p14:creationId xmlns:p14="http://schemas.microsoft.com/office/powerpoint/2010/main" val="23340617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7C843F7-5AEF-4514-A2C0-8CB2757DB90A}" type="datetimeFigureOut">
              <a:rPr lang="en-US" smtClean="0"/>
              <a:t>11/15/2019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ACB707-E9EF-43DA-98B7-17F191B5C8EF}" type="slidenum">
              <a:rPr lang="en-US" smtClean="0"/>
              <a:t>‹#›</a:t>
            </a:fld>
            <a:endParaRPr lang="en-US"/>
          </a:p>
        </p:txBody>
      </p:sp>
    </p:spTree>
    <p:extLst>
      <p:ext uri="{BB962C8B-B14F-4D97-AF65-F5344CB8AC3E}">
        <p14:creationId xmlns:p14="http://schemas.microsoft.com/office/powerpoint/2010/main" val="2370599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7C843F7-5AEF-4514-A2C0-8CB2757DB90A}" type="datetimeFigureOut">
              <a:rPr lang="en-US" smtClean="0"/>
              <a:t>11/15/2019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ACB707-E9EF-43DA-98B7-17F191B5C8EF}" type="slidenum">
              <a:rPr lang="en-US" smtClean="0"/>
              <a:t>‹#›</a:t>
            </a:fld>
            <a:endParaRPr lang="en-US"/>
          </a:p>
        </p:txBody>
      </p:sp>
    </p:spTree>
    <p:extLst>
      <p:ext uri="{BB962C8B-B14F-4D97-AF65-F5344CB8AC3E}">
        <p14:creationId xmlns:p14="http://schemas.microsoft.com/office/powerpoint/2010/main" val="9820620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7C843F7-5AEF-4514-A2C0-8CB2757DB90A}" type="datetimeFigureOut">
              <a:rPr lang="en-US" smtClean="0"/>
              <a:t>11/15/2019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ACB707-E9EF-43DA-98B7-17F191B5C8EF}" type="slidenum">
              <a:rPr lang="en-US" smtClean="0"/>
              <a:t>‹#›</a:t>
            </a:fld>
            <a:endParaRPr lang="en-US"/>
          </a:p>
        </p:txBody>
      </p:sp>
    </p:spTree>
    <p:extLst>
      <p:ext uri="{BB962C8B-B14F-4D97-AF65-F5344CB8AC3E}">
        <p14:creationId xmlns:p14="http://schemas.microsoft.com/office/powerpoint/2010/main" val="2427240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C843F7-5AEF-4514-A2C0-8CB2757DB90A}" type="datetimeFigureOut">
              <a:rPr lang="en-US" smtClean="0"/>
              <a:t>11/15/2019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ACB707-E9EF-43DA-98B7-17F191B5C8EF}" type="slidenum">
              <a:rPr lang="en-US" smtClean="0"/>
              <a:t>‹#›</a:t>
            </a:fld>
            <a:endParaRPr lang="en-US"/>
          </a:p>
        </p:txBody>
      </p:sp>
    </p:spTree>
    <p:extLst>
      <p:ext uri="{BB962C8B-B14F-4D97-AF65-F5344CB8AC3E}">
        <p14:creationId xmlns:p14="http://schemas.microsoft.com/office/powerpoint/2010/main" val="34869640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7C843F7-5AEF-4514-A2C0-8CB2757DB90A}" type="datetimeFigureOut">
              <a:rPr lang="en-US" smtClean="0"/>
              <a:t>11/15/2019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ACB707-E9EF-43DA-98B7-17F191B5C8EF}" type="slidenum">
              <a:rPr lang="en-US" smtClean="0"/>
              <a:t>‹#›</a:t>
            </a:fld>
            <a:endParaRPr lang="en-US"/>
          </a:p>
        </p:txBody>
      </p:sp>
    </p:spTree>
    <p:extLst>
      <p:ext uri="{BB962C8B-B14F-4D97-AF65-F5344CB8AC3E}">
        <p14:creationId xmlns:p14="http://schemas.microsoft.com/office/powerpoint/2010/main" val="9159238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7C843F7-5AEF-4514-A2C0-8CB2757DB90A}" type="datetimeFigureOut">
              <a:rPr lang="en-US" smtClean="0"/>
              <a:t>11/15/2019</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ACB707-E9EF-43DA-98B7-17F191B5C8EF}" type="slidenum">
              <a:rPr lang="en-US" smtClean="0"/>
              <a:t>‹#›</a:t>
            </a:fld>
            <a:endParaRPr lang="en-US"/>
          </a:p>
        </p:txBody>
      </p:sp>
    </p:spTree>
    <p:extLst>
      <p:ext uri="{BB962C8B-B14F-4D97-AF65-F5344CB8AC3E}">
        <p14:creationId xmlns:p14="http://schemas.microsoft.com/office/powerpoint/2010/main" val="40061258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F2E27B-EBB8-4928-98CC-E5D0BB0C44F4}" type="datetimeFigureOut">
              <a:rPr lang="en-US" smtClean="0">
                <a:solidFill>
                  <a:prstClr val="black">
                    <a:tint val="75000"/>
                  </a:prstClr>
                </a:solidFill>
              </a:rPr>
              <a:pPr/>
              <a:t>11/15/2019</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903341A-B442-47B9-AA0C-5CC26DE022C5}" type="slidenum">
              <a:rPr lang="en-US" smtClean="0">
                <a:solidFill>
                  <a:prstClr val="black">
                    <a:tint val="75000"/>
                  </a:prstClr>
                </a:solidFill>
              </a:rPr>
              <a:pPr/>
              <a:t>‹#›</a:t>
            </a:fld>
            <a:endParaRPr lang="en-US">
              <a:solidFill>
                <a:prstClr val="black">
                  <a:tint val="75000"/>
                </a:prstClr>
              </a:solidFill>
            </a:endParaRPr>
          </a:p>
        </p:txBody>
      </p:sp>
      <p:sp>
        <p:nvSpPr>
          <p:cNvPr id="7" name="Rectangle 6"/>
          <p:cNvSpPr/>
          <p:nvPr userDrawn="1"/>
        </p:nvSpPr>
        <p:spPr>
          <a:xfrm>
            <a:off x="0" y="5956847"/>
            <a:ext cx="12192000" cy="914400"/>
          </a:xfrm>
          <a:prstGeom prst="rect">
            <a:avLst/>
          </a:prstGeom>
          <a:solidFill>
            <a:srgbClr val="20549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3550"/>
            <a:r>
              <a:rPr lang="en-US" sz="1800" b="1" dirty="0" smtClean="0">
                <a:solidFill>
                  <a:prstClr val="white"/>
                </a:solidFill>
                <a:latin typeface="Corbel" panose="020B0503020204020204" pitchFamily="34" charset="0"/>
              </a:rPr>
              <a:t>USDA</a:t>
            </a:r>
            <a:r>
              <a:rPr lang="en-US" sz="1800" dirty="0" smtClean="0">
                <a:solidFill>
                  <a:prstClr val="white"/>
                </a:solidFill>
                <a:latin typeface="Corbel" panose="020B0503020204020204" pitchFamily="34" charset="0"/>
              </a:rPr>
              <a:t> Southeast Climate Hub</a:t>
            </a:r>
            <a:endParaRPr lang="en-US" sz="1800" dirty="0">
              <a:solidFill>
                <a:prstClr val="white"/>
              </a:solidFill>
              <a:latin typeface="Corbel" panose="020B0503020204020204" pitchFamily="34" charset="0"/>
            </a:endParaRPr>
          </a:p>
        </p:txBody>
      </p:sp>
    </p:spTree>
    <p:extLst>
      <p:ext uri="{BB962C8B-B14F-4D97-AF65-F5344CB8AC3E}">
        <p14:creationId xmlns:p14="http://schemas.microsoft.com/office/powerpoint/2010/main" val="293991743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Cambria" panose="02040503050406030204"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Corbel" panose="020B0503020204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Corbel" panose="020B0503020204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Corbel" panose="020B0503020204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Corbel" panose="020B0503020204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3.jpeg"/><Relationship Id="rId5" Type="http://schemas.openxmlformats.org/officeDocument/2006/relationships/image" Target="../media/image2.jpe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531520"/>
            <a:ext cx="9144000" cy="2387600"/>
          </a:xfrm>
        </p:spPr>
        <p:txBody>
          <a:bodyPr>
            <a:normAutofit/>
          </a:bodyPr>
          <a:lstStyle/>
          <a:p>
            <a:r>
              <a:rPr lang="en-US" sz="4800" dirty="0" smtClean="0"/>
              <a:t>Extreme Heat Impacts on </a:t>
            </a:r>
            <a:br>
              <a:rPr lang="en-US" sz="4800" dirty="0" smtClean="0"/>
            </a:br>
            <a:r>
              <a:rPr lang="en-US" sz="4800" dirty="0" smtClean="0"/>
              <a:t>Working lands</a:t>
            </a:r>
            <a:endParaRPr lang="en-US" sz="4800" dirty="0"/>
          </a:p>
        </p:txBody>
      </p:sp>
      <p:sp>
        <p:nvSpPr>
          <p:cNvPr id="3" name="Subtitle 2"/>
          <p:cNvSpPr>
            <a:spLocks noGrp="1"/>
          </p:cNvSpPr>
          <p:nvPr>
            <p:ph type="subTitle" idx="1"/>
          </p:nvPr>
        </p:nvSpPr>
        <p:spPr>
          <a:xfrm>
            <a:off x="1524000" y="4770934"/>
            <a:ext cx="9144000" cy="1655762"/>
          </a:xfrm>
        </p:spPr>
        <p:txBody>
          <a:bodyPr>
            <a:normAutofit lnSpcReduction="10000"/>
          </a:bodyPr>
          <a:lstStyle/>
          <a:p>
            <a:r>
              <a:rPr lang="en-US" dirty="0" smtClean="0"/>
              <a:t>Steven McNulty</a:t>
            </a:r>
          </a:p>
          <a:p>
            <a:r>
              <a:rPr lang="en-US" dirty="0" smtClean="0"/>
              <a:t>Director,  USDA Southeast Climate Hub</a:t>
            </a:r>
          </a:p>
          <a:p>
            <a:r>
              <a:rPr lang="en-US" dirty="0" smtClean="0"/>
              <a:t>Research Triangle Park,  NC</a:t>
            </a:r>
          </a:p>
          <a:p>
            <a:r>
              <a:rPr lang="en-US" dirty="0"/>
              <a:t>s</a:t>
            </a:r>
            <a:r>
              <a:rPr lang="en-US" dirty="0" smtClean="0"/>
              <a:t>teve.mcnulty@usda.gov</a:t>
            </a:r>
            <a:endParaRPr lang="en-US" dirty="0"/>
          </a:p>
        </p:txBody>
      </p:sp>
    </p:spTree>
    <p:extLst>
      <p:ext uri="{BB962C8B-B14F-4D97-AF65-F5344CB8AC3E}">
        <p14:creationId xmlns:p14="http://schemas.microsoft.com/office/powerpoint/2010/main" val="324872636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2845" t="20718" r="23385" b="14666"/>
          <a:stretch/>
        </p:blipFill>
        <p:spPr>
          <a:xfrm>
            <a:off x="914400" y="156102"/>
            <a:ext cx="9636369" cy="6513855"/>
          </a:xfrm>
          <a:prstGeom prst="rect">
            <a:avLst/>
          </a:prstGeom>
        </p:spPr>
      </p:pic>
    </p:spTree>
    <p:extLst>
      <p:ext uri="{BB962C8B-B14F-4D97-AF65-F5344CB8AC3E}">
        <p14:creationId xmlns:p14="http://schemas.microsoft.com/office/powerpoint/2010/main" val="4161292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33996" y="315250"/>
            <a:ext cx="6343996" cy="582526"/>
          </a:xfrm>
        </p:spPr>
        <p:txBody>
          <a:bodyPr>
            <a:normAutofit fontScale="90000"/>
          </a:bodyPr>
          <a:lstStyle/>
          <a:p>
            <a:r>
              <a:rPr lang="en-US" dirty="0" smtClean="0"/>
              <a:t>Extreme High heat on Forests</a:t>
            </a:r>
            <a:endParaRPr lang="en-US" dirty="0"/>
          </a:p>
        </p:txBody>
      </p:sp>
      <p:pic>
        <p:nvPicPr>
          <p:cNvPr id="4" name="Content Placeholder 3"/>
          <p:cNvPicPr>
            <a:picLocks noGrp="1" noChangeAspect="1"/>
          </p:cNvPicPr>
          <p:nvPr>
            <p:ph idx="1"/>
          </p:nvPr>
        </p:nvPicPr>
        <p:blipFill>
          <a:blip r:embed="rId2"/>
          <a:stretch>
            <a:fillRect/>
          </a:stretch>
        </p:blipFill>
        <p:spPr>
          <a:xfrm>
            <a:off x="1562793" y="897776"/>
            <a:ext cx="8566407" cy="5820765"/>
          </a:xfrm>
          <a:prstGeom prst="rect">
            <a:avLst/>
          </a:prstGeom>
        </p:spPr>
      </p:pic>
    </p:spTree>
    <p:extLst>
      <p:ext uri="{BB962C8B-B14F-4D97-AF65-F5344CB8AC3E}">
        <p14:creationId xmlns:p14="http://schemas.microsoft.com/office/powerpoint/2010/main" val="26404526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172617" y="703385"/>
            <a:ext cx="7910114" cy="584775"/>
          </a:xfrm>
          <a:prstGeom prst="rect">
            <a:avLst/>
          </a:prstGeom>
          <a:noFill/>
        </p:spPr>
        <p:txBody>
          <a:bodyPr wrap="none" rtlCol="0">
            <a:spAutoFit/>
          </a:bodyPr>
          <a:lstStyle/>
          <a:p>
            <a:r>
              <a:rPr lang="en-US" sz="3200" b="1" dirty="0" smtClean="0"/>
              <a:t>Extreme heat on Forest Fire risk and behavior</a:t>
            </a:r>
            <a:endParaRPr lang="en-US" sz="3200" b="1" dirty="0"/>
          </a:p>
        </p:txBody>
      </p:sp>
      <p:sp>
        <p:nvSpPr>
          <p:cNvPr id="6" name="TextBox 5"/>
          <p:cNvSpPr txBox="1"/>
          <p:nvPr/>
        </p:nvSpPr>
        <p:spPr>
          <a:xfrm>
            <a:off x="1519311" y="1885071"/>
            <a:ext cx="7216726" cy="2246769"/>
          </a:xfrm>
          <a:prstGeom prst="rect">
            <a:avLst/>
          </a:prstGeom>
          <a:noFill/>
        </p:spPr>
        <p:txBody>
          <a:bodyPr wrap="square" rtlCol="0">
            <a:spAutoFit/>
          </a:bodyPr>
          <a:lstStyle/>
          <a:p>
            <a:r>
              <a:rPr lang="en-US" sz="2800" dirty="0" smtClean="0"/>
              <a:t>Day time – </a:t>
            </a:r>
          </a:p>
          <a:p>
            <a:r>
              <a:rPr lang="en-US" sz="2800" dirty="0" smtClean="0"/>
              <a:t>Drier more flammable fuels</a:t>
            </a:r>
          </a:p>
          <a:p>
            <a:endParaRPr lang="en-US" sz="2800" dirty="0"/>
          </a:p>
          <a:p>
            <a:r>
              <a:rPr lang="en-US" sz="2800" dirty="0" smtClean="0"/>
              <a:t>Night time- </a:t>
            </a:r>
          </a:p>
          <a:p>
            <a:r>
              <a:rPr lang="en-US" sz="2800" dirty="0" smtClean="0"/>
              <a:t>No rewetting of fine fuel loads </a:t>
            </a:r>
            <a:endParaRPr lang="en-US" sz="2800" dirty="0"/>
          </a:p>
        </p:txBody>
      </p:sp>
    </p:spTree>
    <p:extLst>
      <p:ext uri="{BB962C8B-B14F-4D97-AF65-F5344CB8AC3E}">
        <p14:creationId xmlns:p14="http://schemas.microsoft.com/office/powerpoint/2010/main" val="257588269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2473" t="15155" r="27951" b="7111"/>
          <a:stretch/>
        </p:blipFill>
        <p:spPr>
          <a:xfrm>
            <a:off x="1097279" y="390170"/>
            <a:ext cx="9720775" cy="6109105"/>
          </a:xfrm>
          <a:prstGeom prst="rect">
            <a:avLst/>
          </a:prstGeom>
        </p:spPr>
      </p:pic>
    </p:spTree>
    <p:extLst>
      <p:ext uri="{BB962C8B-B14F-4D97-AF65-F5344CB8AC3E}">
        <p14:creationId xmlns:p14="http://schemas.microsoft.com/office/powerpoint/2010/main" val="309654551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2954" t="15163" r="30833" b="18271"/>
          <a:stretch/>
        </p:blipFill>
        <p:spPr>
          <a:xfrm>
            <a:off x="833420" y="135300"/>
            <a:ext cx="10631749" cy="6012281"/>
          </a:xfrm>
          <a:prstGeom prst="rect">
            <a:avLst/>
          </a:prstGeom>
        </p:spPr>
      </p:pic>
    </p:spTree>
    <p:extLst>
      <p:ext uri="{BB962C8B-B14F-4D97-AF65-F5344CB8AC3E}">
        <p14:creationId xmlns:p14="http://schemas.microsoft.com/office/powerpoint/2010/main" val="237746461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881486" y="0"/>
            <a:ext cx="10029108" cy="6857999"/>
          </a:xfrm>
          <a:prstGeom prst="rect">
            <a:avLst/>
          </a:prstGeom>
        </p:spPr>
      </p:pic>
    </p:spTree>
    <p:extLst>
      <p:ext uri="{BB962C8B-B14F-4D97-AF65-F5344CB8AC3E}">
        <p14:creationId xmlns:p14="http://schemas.microsoft.com/office/powerpoint/2010/main" val="196928936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7077" t="14359" r="18423" b="10154"/>
          <a:stretch/>
        </p:blipFill>
        <p:spPr>
          <a:xfrm>
            <a:off x="1097281" y="0"/>
            <a:ext cx="10213144" cy="6723501"/>
          </a:xfrm>
          <a:prstGeom prst="rect">
            <a:avLst/>
          </a:prstGeom>
        </p:spPr>
      </p:pic>
    </p:spTree>
    <p:extLst>
      <p:ext uri="{BB962C8B-B14F-4D97-AF65-F5344CB8AC3E}">
        <p14:creationId xmlns:p14="http://schemas.microsoft.com/office/powerpoint/2010/main" val="176034643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932" y="1454732"/>
            <a:ext cx="10515600" cy="1325563"/>
          </a:xfrm>
        </p:spPr>
        <p:txBody>
          <a:bodyPr/>
          <a:lstStyle/>
          <a:p>
            <a:pPr algn="ctr"/>
            <a:r>
              <a:rPr lang="en-US" sz="3200" dirty="0" smtClean="0"/>
              <a:t>Indirect impacts of extreme heat on working</a:t>
            </a:r>
            <a:br>
              <a:rPr lang="en-US" sz="3200" dirty="0" smtClean="0"/>
            </a:br>
            <a:r>
              <a:rPr lang="en-US" sz="3200" dirty="0" smtClean="0"/>
              <a:t> lands that are not often considered</a:t>
            </a:r>
            <a:r>
              <a:rPr lang="en-US" dirty="0" smtClean="0"/>
              <a:t>	</a:t>
            </a:r>
            <a:endParaRPr lang="en-US" dirty="0"/>
          </a:p>
        </p:txBody>
      </p:sp>
    </p:spTree>
    <p:extLst>
      <p:ext uri="{BB962C8B-B14F-4D97-AF65-F5344CB8AC3E}">
        <p14:creationId xmlns:p14="http://schemas.microsoft.com/office/powerpoint/2010/main" val="189700087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p:cNvPicPr>
            <a:picLocks noGrp="1" noChangeAspect="1"/>
          </p:cNvPicPr>
          <p:nvPr>
            <p:ph idx="1"/>
          </p:nvPr>
        </p:nvPicPr>
        <p:blipFill rotWithShape="1">
          <a:blip r:embed="rId2"/>
          <a:srcRect l="23422" t="9625" r="31015" b="7083"/>
          <a:stretch/>
        </p:blipFill>
        <p:spPr>
          <a:xfrm>
            <a:off x="2493817" y="932119"/>
            <a:ext cx="5636029" cy="5795538"/>
          </a:xfrm>
          <a:prstGeom prst="rect">
            <a:avLst/>
          </a:prstGeom>
        </p:spPr>
      </p:pic>
      <p:sp>
        <p:nvSpPr>
          <p:cNvPr id="8" name="TextBox 7"/>
          <p:cNvSpPr txBox="1"/>
          <p:nvPr/>
        </p:nvSpPr>
        <p:spPr>
          <a:xfrm>
            <a:off x="2493817" y="0"/>
            <a:ext cx="5386346" cy="769441"/>
          </a:xfrm>
          <a:prstGeom prst="rect">
            <a:avLst/>
          </a:prstGeom>
          <a:noFill/>
        </p:spPr>
        <p:txBody>
          <a:bodyPr wrap="none" rtlCol="0">
            <a:spAutoFit/>
          </a:bodyPr>
          <a:lstStyle/>
          <a:p>
            <a:r>
              <a:rPr lang="en-US" sz="4400" dirty="0" smtClean="0"/>
              <a:t>Heat (often) = Drought</a:t>
            </a:r>
            <a:endParaRPr lang="en-US" sz="4400" dirty="0"/>
          </a:p>
        </p:txBody>
      </p:sp>
    </p:spTree>
    <p:extLst>
      <p:ext uri="{BB962C8B-B14F-4D97-AF65-F5344CB8AC3E}">
        <p14:creationId xmlns:p14="http://schemas.microsoft.com/office/powerpoint/2010/main" val="322692112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5384" t="15795" r="27654" b="6461"/>
          <a:stretch/>
        </p:blipFill>
        <p:spPr>
          <a:xfrm>
            <a:off x="2067951" y="825810"/>
            <a:ext cx="6089232" cy="5670318"/>
          </a:xfrm>
          <a:prstGeom prst="rect">
            <a:avLst/>
          </a:prstGeom>
        </p:spPr>
      </p:pic>
      <p:sp>
        <p:nvSpPr>
          <p:cNvPr id="2" name="TextBox 1"/>
          <p:cNvSpPr txBox="1"/>
          <p:nvPr/>
        </p:nvSpPr>
        <p:spPr>
          <a:xfrm>
            <a:off x="703384" y="241035"/>
            <a:ext cx="10986867" cy="584775"/>
          </a:xfrm>
          <a:prstGeom prst="rect">
            <a:avLst/>
          </a:prstGeom>
          <a:noFill/>
        </p:spPr>
        <p:txBody>
          <a:bodyPr wrap="square" rtlCol="0">
            <a:spAutoFit/>
          </a:bodyPr>
          <a:lstStyle/>
          <a:p>
            <a:r>
              <a:rPr lang="en-US" sz="3200" dirty="0" smtClean="0"/>
              <a:t>Artic Extreme heat can translate into continental extreme cold </a:t>
            </a:r>
            <a:endParaRPr lang="en-US" sz="3200" dirty="0"/>
          </a:p>
        </p:txBody>
      </p:sp>
    </p:spTree>
    <p:extLst>
      <p:ext uri="{BB962C8B-B14F-4D97-AF65-F5344CB8AC3E}">
        <p14:creationId xmlns:p14="http://schemas.microsoft.com/office/powerpoint/2010/main" val="7978022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949450" y="263527"/>
            <a:ext cx="7886700" cy="1325563"/>
          </a:xfrm>
        </p:spPr>
        <p:txBody>
          <a:bodyPr/>
          <a:lstStyle/>
          <a:p>
            <a:r>
              <a:rPr lang="en-US" dirty="0" smtClean="0">
                <a:solidFill>
                  <a:srgbClr val="112E51"/>
                </a:solidFill>
              </a:rPr>
              <a:t>Southeast Climate Hub Mission</a:t>
            </a:r>
            <a:endParaRPr lang="en-US" dirty="0">
              <a:solidFill>
                <a:srgbClr val="112E51"/>
              </a:solidFill>
            </a:endParaRPr>
          </a:p>
        </p:txBody>
      </p:sp>
      <p:sp>
        <p:nvSpPr>
          <p:cNvPr id="7" name="Content Placeholder 6"/>
          <p:cNvSpPr>
            <a:spLocks noGrp="1"/>
          </p:cNvSpPr>
          <p:nvPr>
            <p:ph idx="1"/>
          </p:nvPr>
        </p:nvSpPr>
        <p:spPr>
          <a:xfrm>
            <a:off x="1949450" y="1368425"/>
            <a:ext cx="7886700" cy="4351338"/>
          </a:xfrm>
        </p:spPr>
        <p:txBody>
          <a:bodyPr/>
          <a:lstStyle/>
          <a:p>
            <a:pPr marL="0" indent="0" algn="ctr">
              <a:spcBef>
                <a:spcPts val="0"/>
              </a:spcBef>
              <a:buClr>
                <a:srgbClr val="205493"/>
              </a:buClr>
              <a:buNone/>
            </a:pPr>
            <a:r>
              <a:rPr lang="en-US" sz="3200" dirty="0">
                <a:solidFill>
                  <a:srgbClr val="205493"/>
                </a:solidFill>
              </a:rPr>
              <a:t>Increase resilience of working lands to </a:t>
            </a:r>
          </a:p>
          <a:p>
            <a:pPr marL="0" indent="0" algn="ctr">
              <a:spcBef>
                <a:spcPts val="0"/>
              </a:spcBef>
              <a:buClr>
                <a:srgbClr val="205493"/>
              </a:buClr>
              <a:buNone/>
            </a:pPr>
            <a:r>
              <a:rPr lang="en-US" sz="3200" dirty="0">
                <a:solidFill>
                  <a:srgbClr val="205493"/>
                </a:solidFill>
              </a:rPr>
              <a:t>climate variability and change</a:t>
            </a:r>
          </a:p>
          <a:p>
            <a:pPr marL="0" indent="0" algn="ctr">
              <a:spcBef>
                <a:spcPts val="0"/>
              </a:spcBef>
              <a:buClr>
                <a:srgbClr val="205493"/>
              </a:buClr>
              <a:buNone/>
            </a:pPr>
            <a:r>
              <a:rPr lang="en-US" sz="3200" dirty="0">
                <a:solidFill>
                  <a:srgbClr val="205493"/>
                </a:solidFill>
              </a:rPr>
              <a:t>through adaptive management</a:t>
            </a:r>
          </a:p>
          <a:p>
            <a:pPr marL="0" indent="0">
              <a:buClr>
                <a:srgbClr val="205493"/>
              </a:buClr>
              <a:buNone/>
            </a:pPr>
            <a:endParaRPr lang="en-US" dirty="0"/>
          </a:p>
          <a:p>
            <a:pPr>
              <a:buClr>
                <a:srgbClr val="205493"/>
              </a:buClr>
            </a:pPr>
            <a:endParaRPr lang="en-US" dirty="0"/>
          </a:p>
        </p:txBody>
      </p:sp>
      <p:sp>
        <p:nvSpPr>
          <p:cNvPr id="14" name="Rectangle 13"/>
          <p:cNvSpPr/>
          <p:nvPr/>
        </p:nvSpPr>
        <p:spPr>
          <a:xfrm>
            <a:off x="4546637" y="3076017"/>
            <a:ext cx="3108960" cy="22860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8" name="Picture 2" descr="https://www.climatehubs.oce.usda.gov/sites/all/themes/wcts/images/southeast.pn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93" b="98179" l="1000" r="99600">
                        <a14:foregroundMark x1="71400" y1="20401" x2="71400" y2="20401"/>
                        <a14:foregroundMark x1="89000" y1="19490" x2="89000" y2="19490"/>
                      </a14:backgroundRemoval>
                    </a14:imgEffect>
                  </a14:imgLayer>
                </a14:imgProps>
              </a:ext>
              <a:ext uri="{28A0092B-C50C-407E-A947-70E740481C1C}">
                <a14:useLocalDpi xmlns:a14="http://schemas.microsoft.com/office/drawing/2010/main" val="0"/>
              </a:ext>
            </a:extLst>
          </a:blip>
          <a:srcRect b="5163"/>
          <a:stretch/>
        </p:blipFill>
        <p:spPr bwMode="auto">
          <a:xfrm>
            <a:off x="4628404" y="2693988"/>
            <a:ext cx="2983447" cy="310669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11850" y="3076017"/>
            <a:ext cx="3056150" cy="2286000"/>
          </a:xfrm>
          <a:prstGeom prst="rect">
            <a:avLst/>
          </a:prstGeom>
        </p:spPr>
      </p:pic>
      <p:pic>
        <p:nvPicPr>
          <p:cNvPr id="11" name="Picture 1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16113" y="3076018"/>
            <a:ext cx="3054096" cy="2290069"/>
          </a:xfrm>
          <a:prstGeom prst="rect">
            <a:avLst/>
          </a:prstGeom>
        </p:spPr>
      </p:pic>
    </p:spTree>
    <p:extLst>
      <p:ext uri="{BB962C8B-B14F-4D97-AF65-F5344CB8AC3E}">
        <p14:creationId xmlns:p14="http://schemas.microsoft.com/office/powerpoint/2010/main" val="10498360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814732" y="751034"/>
            <a:ext cx="6864631" cy="5910019"/>
          </a:xfrm>
          <a:prstGeom prst="rect">
            <a:avLst/>
          </a:prstGeom>
        </p:spPr>
      </p:pic>
      <p:sp>
        <p:nvSpPr>
          <p:cNvPr id="2" name="TextBox 1"/>
          <p:cNvSpPr txBox="1"/>
          <p:nvPr/>
        </p:nvSpPr>
        <p:spPr>
          <a:xfrm>
            <a:off x="337625" y="225083"/>
            <a:ext cx="11649023" cy="523220"/>
          </a:xfrm>
          <a:prstGeom prst="rect">
            <a:avLst/>
          </a:prstGeom>
          <a:noFill/>
        </p:spPr>
        <p:txBody>
          <a:bodyPr wrap="none" rtlCol="0">
            <a:spAutoFit/>
          </a:bodyPr>
          <a:lstStyle/>
          <a:p>
            <a:r>
              <a:rPr lang="en-US" sz="2800" dirty="0" smtClean="0"/>
              <a:t>Eastern Pacific extreme heat can translate into continental US weather impacts</a:t>
            </a:r>
            <a:endParaRPr lang="en-US" sz="2800" dirty="0"/>
          </a:p>
        </p:txBody>
      </p:sp>
    </p:spTree>
    <p:extLst>
      <p:ext uri="{BB962C8B-B14F-4D97-AF65-F5344CB8AC3E}">
        <p14:creationId xmlns:p14="http://schemas.microsoft.com/office/powerpoint/2010/main" val="302885217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2"/>
          <a:srcRect l="3567" t="13974" r="4961" b="18133"/>
          <a:stretch/>
        </p:blipFill>
        <p:spPr>
          <a:xfrm>
            <a:off x="278939" y="478301"/>
            <a:ext cx="11523853" cy="4811151"/>
          </a:xfrm>
          <a:prstGeom prst="rect">
            <a:avLst/>
          </a:prstGeom>
        </p:spPr>
      </p:pic>
    </p:spTree>
    <p:extLst>
      <p:ext uri="{BB962C8B-B14F-4D97-AF65-F5344CB8AC3E}">
        <p14:creationId xmlns:p14="http://schemas.microsoft.com/office/powerpoint/2010/main" val="17834276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5577" t="16819" r="44154" b="29231"/>
          <a:stretch/>
        </p:blipFill>
        <p:spPr>
          <a:xfrm>
            <a:off x="1486763" y="154744"/>
            <a:ext cx="8895193" cy="6703255"/>
          </a:xfrm>
          <a:prstGeom prst="rect">
            <a:avLst/>
          </a:prstGeom>
        </p:spPr>
      </p:pic>
    </p:spTree>
    <p:extLst>
      <p:ext uri="{BB962C8B-B14F-4D97-AF65-F5344CB8AC3E}">
        <p14:creationId xmlns:p14="http://schemas.microsoft.com/office/powerpoint/2010/main" val="38554342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1150" y="210380"/>
            <a:ext cx="8980302" cy="478937"/>
          </a:xfrm>
        </p:spPr>
        <p:txBody>
          <a:bodyPr>
            <a:normAutofit fontScale="90000"/>
          </a:bodyPr>
          <a:lstStyle/>
          <a:p>
            <a:r>
              <a:rPr lang="en-US" dirty="0" smtClean="0"/>
              <a:t>Higher nighttime temperature Impacts</a:t>
            </a:r>
            <a:endParaRPr lang="en-US" dirty="0"/>
          </a:p>
        </p:txBody>
      </p:sp>
      <p:pic>
        <p:nvPicPr>
          <p:cNvPr id="5" name="Picture 4"/>
          <p:cNvPicPr>
            <a:picLocks noChangeAspect="1"/>
          </p:cNvPicPr>
          <p:nvPr/>
        </p:nvPicPr>
        <p:blipFill>
          <a:blip r:embed="rId2"/>
          <a:stretch>
            <a:fillRect/>
          </a:stretch>
        </p:blipFill>
        <p:spPr>
          <a:xfrm>
            <a:off x="2138102" y="801858"/>
            <a:ext cx="7853796" cy="6056142"/>
          </a:xfrm>
          <a:prstGeom prst="rect">
            <a:avLst/>
          </a:prstGeom>
        </p:spPr>
      </p:pic>
    </p:spTree>
    <p:extLst>
      <p:ext uri="{BB962C8B-B14F-4D97-AF65-F5344CB8AC3E}">
        <p14:creationId xmlns:p14="http://schemas.microsoft.com/office/powerpoint/2010/main" val="139123183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9577" t="13949" r="10230" b="8718"/>
          <a:stretch/>
        </p:blipFill>
        <p:spPr>
          <a:xfrm>
            <a:off x="221278" y="140677"/>
            <a:ext cx="11694057" cy="6343396"/>
          </a:xfrm>
          <a:prstGeom prst="rect">
            <a:avLst/>
          </a:prstGeom>
        </p:spPr>
      </p:pic>
    </p:spTree>
    <p:extLst>
      <p:ext uri="{BB962C8B-B14F-4D97-AF65-F5344CB8AC3E}">
        <p14:creationId xmlns:p14="http://schemas.microsoft.com/office/powerpoint/2010/main" val="5182920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26609" y="1983544"/>
            <a:ext cx="11802793" cy="3108543"/>
          </a:xfrm>
          <a:prstGeom prst="rect">
            <a:avLst/>
          </a:prstGeom>
        </p:spPr>
        <p:txBody>
          <a:bodyPr wrap="square">
            <a:spAutoFit/>
          </a:bodyPr>
          <a:lstStyle/>
          <a:p>
            <a:r>
              <a:rPr lang="en-US" sz="2800" dirty="0"/>
              <a:t>One in five rural hospitals are at risk of closing, according to healthcare consulting firm Navigant. More than 100 have closed since 2010, according to the Rural Health Research Program and the University of North Carolina</a:t>
            </a:r>
            <a:r>
              <a:rPr lang="en-US" sz="2800" dirty="0" smtClean="0"/>
              <a:t>.</a:t>
            </a:r>
          </a:p>
          <a:p>
            <a:endParaRPr lang="en-US" sz="2800" dirty="0"/>
          </a:p>
          <a:p>
            <a:r>
              <a:rPr lang="en-US" sz="2800" dirty="0" smtClean="0"/>
              <a:t>Between </a:t>
            </a:r>
            <a:r>
              <a:rPr lang="en-US" sz="2800" dirty="0"/>
              <a:t>1999 and 2010, the Centers for Disease Control estimate extreme heat was the cause of 7,415 deaths, making it the leading cause of weather-related death.</a:t>
            </a:r>
          </a:p>
        </p:txBody>
      </p:sp>
      <p:sp>
        <p:nvSpPr>
          <p:cNvPr id="5" name="TextBox 4"/>
          <p:cNvSpPr txBox="1"/>
          <p:nvPr/>
        </p:nvSpPr>
        <p:spPr>
          <a:xfrm>
            <a:off x="436099" y="0"/>
            <a:ext cx="9931791" cy="1446550"/>
          </a:xfrm>
          <a:prstGeom prst="rect">
            <a:avLst/>
          </a:prstGeom>
          <a:noFill/>
        </p:spPr>
        <p:txBody>
          <a:bodyPr wrap="square" rtlCol="0">
            <a:spAutoFit/>
          </a:bodyPr>
          <a:lstStyle/>
          <a:p>
            <a:pPr algn="ctr"/>
            <a:r>
              <a:rPr lang="en-US" sz="4400" dirty="0" smtClean="0"/>
              <a:t>Extreme Heat on Agriculture</a:t>
            </a:r>
          </a:p>
          <a:p>
            <a:pPr algn="ctr"/>
            <a:r>
              <a:rPr lang="en-US" sz="4400" dirty="0" smtClean="0"/>
              <a:t>(Harvesting = Workers)</a:t>
            </a:r>
            <a:endParaRPr lang="en-US" sz="4400" dirty="0"/>
          </a:p>
        </p:txBody>
      </p:sp>
    </p:spTree>
    <p:extLst>
      <p:ext uri="{BB962C8B-B14F-4D97-AF65-F5344CB8AC3E}">
        <p14:creationId xmlns:p14="http://schemas.microsoft.com/office/powerpoint/2010/main" val="915884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1363" y="298624"/>
            <a:ext cx="8139545" cy="582526"/>
          </a:xfrm>
        </p:spPr>
        <p:txBody>
          <a:bodyPr>
            <a:normAutofit fontScale="90000"/>
          </a:bodyPr>
          <a:lstStyle/>
          <a:p>
            <a:r>
              <a:rPr lang="en-US" dirty="0" smtClean="0"/>
              <a:t>Chill hours (extremely hot winters)</a:t>
            </a:r>
            <a:endParaRPr lang="en-US" dirty="0"/>
          </a:p>
        </p:txBody>
      </p:sp>
      <p:pic>
        <p:nvPicPr>
          <p:cNvPr id="4" name="Content Placeholder 3"/>
          <p:cNvPicPr>
            <a:picLocks noGrp="1" noChangeAspect="1"/>
          </p:cNvPicPr>
          <p:nvPr>
            <p:ph idx="1"/>
          </p:nvPr>
        </p:nvPicPr>
        <p:blipFill rotWithShape="1">
          <a:blip r:embed="rId2"/>
          <a:srcRect l="10956" t="15738" r="36389" b="8992"/>
          <a:stretch/>
        </p:blipFill>
        <p:spPr>
          <a:xfrm>
            <a:off x="2440820" y="881150"/>
            <a:ext cx="7185318" cy="5777581"/>
          </a:xfrm>
          <a:prstGeom prst="rect">
            <a:avLst/>
          </a:prstGeom>
        </p:spPr>
      </p:pic>
    </p:spTree>
    <p:extLst>
      <p:ext uri="{BB962C8B-B14F-4D97-AF65-F5344CB8AC3E}">
        <p14:creationId xmlns:p14="http://schemas.microsoft.com/office/powerpoint/2010/main" val="114649951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99756" y="108701"/>
            <a:ext cx="6859385" cy="665653"/>
          </a:xfrm>
        </p:spPr>
        <p:txBody>
          <a:bodyPr>
            <a:normAutofit fontScale="90000"/>
          </a:bodyPr>
          <a:lstStyle/>
          <a:p>
            <a:r>
              <a:rPr lang="en-US" dirty="0" smtClean="0"/>
              <a:t>Extreme high heat out of season </a:t>
            </a:r>
            <a:endParaRPr lang="en-US" dirty="0"/>
          </a:p>
        </p:txBody>
      </p:sp>
      <p:pic>
        <p:nvPicPr>
          <p:cNvPr id="4" name="Picture 3"/>
          <p:cNvPicPr>
            <a:picLocks noChangeAspect="1"/>
          </p:cNvPicPr>
          <p:nvPr/>
        </p:nvPicPr>
        <p:blipFill rotWithShape="1">
          <a:blip r:embed="rId2"/>
          <a:srcRect l="12818" t="19636" r="25409" b="8121"/>
          <a:stretch/>
        </p:blipFill>
        <p:spPr>
          <a:xfrm>
            <a:off x="2044930" y="932385"/>
            <a:ext cx="8312727" cy="5468416"/>
          </a:xfrm>
          <a:prstGeom prst="rect">
            <a:avLst/>
          </a:prstGeom>
        </p:spPr>
      </p:pic>
    </p:spTree>
    <p:extLst>
      <p:ext uri="{BB962C8B-B14F-4D97-AF65-F5344CB8AC3E}">
        <p14:creationId xmlns:p14="http://schemas.microsoft.com/office/powerpoint/2010/main" val="96833189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6400" y="1"/>
            <a:ext cx="5962357" cy="745588"/>
          </a:xfrm>
        </p:spPr>
        <p:txBody>
          <a:bodyPr/>
          <a:lstStyle/>
          <a:p>
            <a:r>
              <a:rPr lang="en-US" dirty="0" smtClean="0"/>
              <a:t>Extreme high ocean heat</a:t>
            </a:r>
            <a:endParaRPr lang="en-US" dirty="0"/>
          </a:p>
        </p:txBody>
      </p:sp>
      <p:pic>
        <p:nvPicPr>
          <p:cNvPr id="4" name="Picture 3"/>
          <p:cNvPicPr>
            <a:picLocks noChangeAspect="1"/>
          </p:cNvPicPr>
          <p:nvPr/>
        </p:nvPicPr>
        <p:blipFill>
          <a:blip r:embed="rId2"/>
          <a:stretch>
            <a:fillRect/>
          </a:stretch>
        </p:blipFill>
        <p:spPr>
          <a:xfrm>
            <a:off x="253217" y="858324"/>
            <a:ext cx="11487820" cy="5556544"/>
          </a:xfrm>
          <a:prstGeom prst="rect">
            <a:avLst/>
          </a:prstGeom>
        </p:spPr>
      </p:pic>
    </p:spTree>
    <p:extLst>
      <p:ext uri="{BB962C8B-B14F-4D97-AF65-F5344CB8AC3E}">
        <p14:creationId xmlns:p14="http://schemas.microsoft.com/office/powerpoint/2010/main" val="27532059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Extreme heat impacts on water availability</a:t>
            </a:r>
            <a:endParaRPr lang="en-US" dirty="0"/>
          </a:p>
        </p:txBody>
      </p:sp>
      <p:sp>
        <p:nvSpPr>
          <p:cNvPr id="3" name="Content Placeholder 2"/>
          <p:cNvSpPr>
            <a:spLocks noGrp="1"/>
          </p:cNvSpPr>
          <p:nvPr>
            <p:ph idx="1"/>
          </p:nvPr>
        </p:nvSpPr>
        <p:spPr/>
        <p:txBody>
          <a:bodyPr/>
          <a:lstStyle/>
          <a:p>
            <a:r>
              <a:rPr lang="en-US" dirty="0" smtClean="0"/>
              <a:t>Forest stream flow and ET</a:t>
            </a:r>
          </a:p>
          <a:p>
            <a:r>
              <a:rPr lang="en-US" dirty="0" smtClean="0"/>
              <a:t>Agricultural irrigation</a:t>
            </a:r>
            <a:endParaRPr lang="en-US" dirty="0"/>
          </a:p>
        </p:txBody>
      </p:sp>
    </p:spTree>
    <p:extLst>
      <p:ext uri="{BB962C8B-B14F-4D97-AF65-F5344CB8AC3E}">
        <p14:creationId xmlns:p14="http://schemas.microsoft.com/office/powerpoint/2010/main" val="17750890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0848" y="246036"/>
            <a:ext cx="8628184" cy="836370"/>
          </a:xfrm>
        </p:spPr>
        <p:txBody>
          <a:bodyPr>
            <a:normAutofit/>
          </a:bodyPr>
          <a:lstStyle/>
          <a:p>
            <a:r>
              <a:rPr lang="en-US" sz="4800" b="1" dirty="0" smtClean="0"/>
              <a:t>Extreme Heat over Time and Space</a:t>
            </a:r>
            <a:endParaRPr lang="en-US" sz="4800" b="1" dirty="0"/>
          </a:p>
        </p:txBody>
      </p:sp>
      <p:sp>
        <p:nvSpPr>
          <p:cNvPr id="3" name="Content Placeholder 2"/>
          <p:cNvSpPr>
            <a:spLocks noGrp="1"/>
          </p:cNvSpPr>
          <p:nvPr>
            <p:ph idx="1"/>
          </p:nvPr>
        </p:nvSpPr>
        <p:spPr>
          <a:xfrm>
            <a:off x="4859802" y="1380252"/>
            <a:ext cx="6096000" cy="2699378"/>
          </a:xfrm>
        </p:spPr>
        <p:txBody>
          <a:bodyPr>
            <a:noAutofit/>
          </a:bodyPr>
          <a:lstStyle/>
          <a:p>
            <a:pPr marL="457200" lvl="1" indent="0">
              <a:buNone/>
            </a:pPr>
            <a:r>
              <a:rPr lang="en-US" sz="3600" u="sng" dirty="0" smtClean="0"/>
              <a:t>Space</a:t>
            </a:r>
          </a:p>
          <a:p>
            <a:pPr marL="914400" lvl="2" indent="0">
              <a:buNone/>
            </a:pPr>
            <a:r>
              <a:rPr lang="en-US" sz="3200" dirty="0" smtClean="0"/>
              <a:t>Here</a:t>
            </a:r>
          </a:p>
          <a:p>
            <a:pPr marL="914400" lvl="2" indent="0">
              <a:buNone/>
            </a:pPr>
            <a:r>
              <a:rPr lang="en-US" sz="3200" dirty="0" smtClean="0"/>
              <a:t>There</a:t>
            </a:r>
          </a:p>
          <a:p>
            <a:pPr marL="914400" lvl="2" indent="0">
              <a:buNone/>
            </a:pPr>
            <a:r>
              <a:rPr lang="en-US" sz="3200" dirty="0" smtClean="0"/>
              <a:t>Everywhere</a:t>
            </a:r>
          </a:p>
        </p:txBody>
      </p:sp>
      <p:sp>
        <p:nvSpPr>
          <p:cNvPr id="5" name="Rectangle 4"/>
          <p:cNvSpPr/>
          <p:nvPr/>
        </p:nvSpPr>
        <p:spPr>
          <a:xfrm>
            <a:off x="583224" y="1181688"/>
            <a:ext cx="6096000" cy="2554545"/>
          </a:xfrm>
          <a:prstGeom prst="rect">
            <a:avLst/>
          </a:prstGeom>
        </p:spPr>
        <p:txBody>
          <a:bodyPr>
            <a:spAutoFit/>
          </a:bodyPr>
          <a:lstStyle/>
          <a:p>
            <a:pPr lvl="1"/>
            <a:r>
              <a:rPr lang="en-US" sz="3200" u="sng" dirty="0" smtClean="0"/>
              <a:t>Time</a:t>
            </a:r>
            <a:endParaRPr lang="en-US" sz="3200" u="sng" dirty="0"/>
          </a:p>
          <a:p>
            <a:pPr lvl="2"/>
            <a:r>
              <a:rPr lang="en-US" sz="3200" dirty="0"/>
              <a:t>Annual</a:t>
            </a:r>
          </a:p>
          <a:p>
            <a:pPr lvl="2"/>
            <a:r>
              <a:rPr lang="en-US" sz="3200" dirty="0"/>
              <a:t>Seasonal</a:t>
            </a:r>
          </a:p>
          <a:p>
            <a:pPr lvl="2"/>
            <a:r>
              <a:rPr lang="en-US" sz="3200" dirty="0"/>
              <a:t>Day</a:t>
            </a:r>
          </a:p>
          <a:p>
            <a:pPr lvl="2"/>
            <a:r>
              <a:rPr lang="en-US" sz="3200" dirty="0"/>
              <a:t>Intra-day</a:t>
            </a:r>
          </a:p>
        </p:txBody>
      </p:sp>
      <p:sp>
        <p:nvSpPr>
          <p:cNvPr id="6" name="TextBox 5"/>
          <p:cNvSpPr txBox="1"/>
          <p:nvPr/>
        </p:nvSpPr>
        <p:spPr>
          <a:xfrm>
            <a:off x="974150" y="4137516"/>
            <a:ext cx="2657074" cy="1569660"/>
          </a:xfrm>
          <a:prstGeom prst="rect">
            <a:avLst/>
          </a:prstGeom>
          <a:noFill/>
        </p:spPr>
        <p:txBody>
          <a:bodyPr wrap="none" rtlCol="0">
            <a:spAutoFit/>
          </a:bodyPr>
          <a:lstStyle/>
          <a:p>
            <a:r>
              <a:rPr lang="en-US" sz="3200" u="sng" dirty="0" smtClean="0"/>
              <a:t>Type of Impact</a:t>
            </a:r>
          </a:p>
          <a:p>
            <a:r>
              <a:rPr lang="en-US" dirty="0"/>
              <a:t>	</a:t>
            </a:r>
            <a:r>
              <a:rPr lang="en-US" sz="3200" dirty="0" smtClean="0"/>
              <a:t>Direct</a:t>
            </a:r>
          </a:p>
          <a:p>
            <a:r>
              <a:rPr lang="en-US" sz="3200" dirty="0"/>
              <a:t>	</a:t>
            </a:r>
            <a:r>
              <a:rPr lang="en-US" sz="3200" dirty="0" smtClean="0"/>
              <a:t>Indirect</a:t>
            </a:r>
            <a:endParaRPr lang="en-US" sz="3200" dirty="0"/>
          </a:p>
        </p:txBody>
      </p:sp>
    </p:spTree>
    <p:extLst>
      <p:ext uri="{BB962C8B-B14F-4D97-AF65-F5344CB8AC3E}">
        <p14:creationId xmlns:p14="http://schemas.microsoft.com/office/powerpoint/2010/main" val="1389474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27264" y="618637"/>
            <a:ext cx="10765008" cy="4401205"/>
          </a:xfrm>
          <a:prstGeom prst="rect">
            <a:avLst/>
          </a:prstGeom>
        </p:spPr>
        <p:txBody>
          <a:bodyPr wrap="square">
            <a:spAutoFit/>
          </a:bodyPr>
          <a:lstStyle/>
          <a:p>
            <a:r>
              <a:rPr lang="en-US" sz="2800" b="1" dirty="0" smtClean="0"/>
              <a:t>Considerations for examining </a:t>
            </a:r>
            <a:r>
              <a:rPr lang="en-US" sz="2800" b="1" dirty="0" smtClean="0"/>
              <a:t>extreme heat on working lands</a:t>
            </a:r>
          </a:p>
          <a:p>
            <a:endParaRPr lang="en-US" sz="2800" dirty="0" smtClean="0"/>
          </a:p>
          <a:p>
            <a:r>
              <a:rPr lang="en-US" sz="2800" dirty="0" smtClean="0"/>
              <a:t>Time and space</a:t>
            </a:r>
          </a:p>
          <a:p>
            <a:r>
              <a:rPr lang="en-US" sz="2800" dirty="0" smtClean="0"/>
              <a:t>	-  Temporal scales ranging from hours to decades</a:t>
            </a:r>
          </a:p>
          <a:p>
            <a:r>
              <a:rPr lang="en-US" sz="2800" dirty="0"/>
              <a:t>	</a:t>
            </a:r>
            <a:r>
              <a:rPr lang="en-US" sz="2800" dirty="0" smtClean="0"/>
              <a:t>-  Spatial scales ranging from plant to continent/ocean </a:t>
            </a:r>
          </a:p>
          <a:p>
            <a:endParaRPr lang="en-US" sz="2800" dirty="0" smtClean="0"/>
          </a:p>
          <a:p>
            <a:r>
              <a:rPr lang="en-US" sz="2800" dirty="0" smtClean="0"/>
              <a:t>Relationships</a:t>
            </a:r>
          </a:p>
          <a:p>
            <a:pPr marL="1371600" lvl="2" indent="-457200">
              <a:buFontTx/>
              <a:buChar char="-"/>
            </a:pPr>
            <a:r>
              <a:rPr lang="en-US" sz="2800" dirty="0" smtClean="0"/>
              <a:t>Direct interactions are the most obvious </a:t>
            </a:r>
          </a:p>
          <a:p>
            <a:pPr marL="1371600" lvl="2" indent="-457200">
              <a:buFontTx/>
              <a:buChar char="-"/>
            </a:pPr>
            <a:r>
              <a:rPr lang="en-US" sz="2800" dirty="0" smtClean="0"/>
              <a:t>Indirect </a:t>
            </a:r>
            <a:r>
              <a:rPr lang="en-US" sz="2800" dirty="0" smtClean="0"/>
              <a:t>interactions can have the most impact but are harder to quantify</a:t>
            </a:r>
            <a:endParaRPr lang="en-US" sz="2800" dirty="0"/>
          </a:p>
        </p:txBody>
      </p:sp>
    </p:spTree>
    <p:extLst>
      <p:ext uri="{BB962C8B-B14F-4D97-AF65-F5344CB8AC3E}">
        <p14:creationId xmlns:p14="http://schemas.microsoft.com/office/powerpoint/2010/main" val="3725410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195753" y="1094816"/>
            <a:ext cx="9854153" cy="5540224"/>
          </a:xfrm>
          <a:prstGeom prst="rect">
            <a:avLst/>
          </a:prstGeom>
        </p:spPr>
      </p:pic>
      <p:sp>
        <p:nvSpPr>
          <p:cNvPr id="2" name="TextBox 1"/>
          <p:cNvSpPr txBox="1"/>
          <p:nvPr/>
        </p:nvSpPr>
        <p:spPr>
          <a:xfrm>
            <a:off x="1800652" y="318442"/>
            <a:ext cx="8644354" cy="523220"/>
          </a:xfrm>
          <a:prstGeom prst="rect">
            <a:avLst/>
          </a:prstGeom>
          <a:noFill/>
        </p:spPr>
        <p:txBody>
          <a:bodyPr wrap="none" rtlCol="0">
            <a:spAutoFit/>
          </a:bodyPr>
          <a:lstStyle/>
          <a:p>
            <a:r>
              <a:rPr lang="en-US" sz="2800" dirty="0" smtClean="0"/>
              <a:t>Global/Annual Scales often receives a lot of press coverage</a:t>
            </a:r>
            <a:endParaRPr lang="en-US" sz="2800" dirty="0"/>
          </a:p>
        </p:txBody>
      </p:sp>
    </p:spTree>
    <p:extLst>
      <p:ext uri="{BB962C8B-B14F-4D97-AF65-F5344CB8AC3E}">
        <p14:creationId xmlns:p14="http://schemas.microsoft.com/office/powerpoint/2010/main" val="131438513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1698" y="1645284"/>
            <a:ext cx="10515600" cy="1325563"/>
          </a:xfrm>
        </p:spPr>
        <p:txBody>
          <a:bodyPr/>
          <a:lstStyle/>
          <a:p>
            <a:pPr algn="ctr"/>
            <a:r>
              <a:rPr lang="en-US" dirty="0" smtClean="0"/>
              <a:t>We often only consider the direct impacts of extreme heat on working lands</a:t>
            </a:r>
            <a:endParaRPr lang="en-US" dirty="0"/>
          </a:p>
        </p:txBody>
      </p:sp>
    </p:spTree>
    <p:extLst>
      <p:ext uri="{BB962C8B-B14F-4D97-AF65-F5344CB8AC3E}">
        <p14:creationId xmlns:p14="http://schemas.microsoft.com/office/powerpoint/2010/main" val="22938103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10500" t="13949" r="12538" b="16923"/>
          <a:stretch/>
        </p:blipFill>
        <p:spPr>
          <a:xfrm>
            <a:off x="0" y="282111"/>
            <a:ext cx="12054592" cy="6090552"/>
          </a:xfrm>
          <a:prstGeom prst="rect">
            <a:avLst/>
          </a:prstGeom>
        </p:spPr>
      </p:pic>
    </p:spTree>
    <p:extLst>
      <p:ext uri="{BB962C8B-B14F-4D97-AF65-F5344CB8AC3E}">
        <p14:creationId xmlns:p14="http://schemas.microsoft.com/office/powerpoint/2010/main" val="274045003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7154" t="25435" r="22923" b="5437"/>
          <a:stretch/>
        </p:blipFill>
        <p:spPr>
          <a:xfrm>
            <a:off x="579377" y="168177"/>
            <a:ext cx="11359405" cy="6317029"/>
          </a:xfrm>
          <a:prstGeom prst="rect">
            <a:avLst/>
          </a:prstGeom>
        </p:spPr>
      </p:pic>
    </p:spTree>
    <p:extLst>
      <p:ext uri="{BB962C8B-B14F-4D97-AF65-F5344CB8AC3E}">
        <p14:creationId xmlns:p14="http://schemas.microsoft.com/office/powerpoint/2010/main" val="350755815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3"/>
          <p:cNvPicPr>
            <a:picLocks noChangeAspect="1"/>
          </p:cNvPicPr>
          <p:nvPr/>
        </p:nvPicPr>
        <p:blipFill>
          <a:blip r:embed="rId2"/>
          <a:stretch>
            <a:fillRect/>
          </a:stretch>
        </p:blipFill>
        <p:spPr>
          <a:xfrm>
            <a:off x="2152358" y="123752"/>
            <a:ext cx="7291256" cy="6265923"/>
          </a:xfrm>
          <a:prstGeom prst="rect">
            <a:avLst/>
          </a:prstGeom>
        </p:spPr>
      </p:pic>
    </p:spTree>
    <p:extLst>
      <p:ext uri="{BB962C8B-B14F-4D97-AF65-F5344CB8AC3E}">
        <p14:creationId xmlns:p14="http://schemas.microsoft.com/office/powerpoint/2010/main" val="361626197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661817"/>
          </a:xfrm>
        </p:spPr>
        <p:txBody>
          <a:bodyPr>
            <a:normAutofit fontScale="90000"/>
          </a:bodyPr>
          <a:lstStyle/>
          <a:p>
            <a:r>
              <a:rPr lang="en-US" b="1" dirty="0" smtClean="0"/>
              <a:t>Extreme high heat impacts on livestock</a:t>
            </a:r>
            <a:endParaRPr lang="en-US" b="1" dirty="0"/>
          </a:p>
        </p:txBody>
      </p:sp>
      <p:sp>
        <p:nvSpPr>
          <p:cNvPr id="3" name="Content Placeholder 2"/>
          <p:cNvSpPr>
            <a:spLocks noGrp="1"/>
          </p:cNvSpPr>
          <p:nvPr>
            <p:ph idx="1"/>
          </p:nvPr>
        </p:nvSpPr>
        <p:spPr>
          <a:xfrm>
            <a:off x="739726" y="1564079"/>
            <a:ext cx="10515600" cy="2028923"/>
          </a:xfrm>
        </p:spPr>
        <p:txBody>
          <a:bodyPr/>
          <a:lstStyle/>
          <a:p>
            <a:pPr marL="0" indent="0">
              <a:buNone/>
            </a:pPr>
            <a:r>
              <a:rPr lang="en-US" sz="4000" dirty="0">
                <a:solidFill>
                  <a:prstClr val="black"/>
                </a:solidFill>
                <a:latin typeface="Calibri Light" panose="020F0302020204030204"/>
                <a:ea typeface="+mj-ea"/>
                <a:cs typeface="+mj-cs"/>
              </a:rPr>
              <a:t>Cattle Heat Stress Impacts</a:t>
            </a:r>
            <a:endParaRPr lang="en-US" dirty="0"/>
          </a:p>
          <a:p>
            <a:r>
              <a:rPr lang="en-US" dirty="0" smtClean="0"/>
              <a:t>Heat </a:t>
            </a:r>
            <a:r>
              <a:rPr lang="en-US" dirty="0"/>
              <a:t>stress can cause all kinds of problems, including reduced breeding efficiency, milk production, feed intake, weight gains and even </a:t>
            </a:r>
            <a:r>
              <a:rPr lang="en-US" dirty="0" smtClean="0"/>
              <a:t>death</a:t>
            </a:r>
            <a:endParaRPr lang="en-US" dirty="0"/>
          </a:p>
        </p:txBody>
      </p:sp>
    </p:spTree>
    <p:extLst>
      <p:ext uri="{BB962C8B-B14F-4D97-AF65-F5344CB8AC3E}">
        <p14:creationId xmlns:p14="http://schemas.microsoft.com/office/powerpoint/2010/main" val="265053885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5788</TotalTime>
  <Words>309</Words>
  <Application>Microsoft Office PowerPoint</Application>
  <PresentationFormat>Widescreen</PresentationFormat>
  <Paragraphs>61</Paragraphs>
  <Slides>30</Slides>
  <Notes>1</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30</vt:i4>
      </vt:variant>
    </vt:vector>
  </HeadingPairs>
  <TitlesOfParts>
    <vt:vector size="37" baseType="lpstr">
      <vt:lpstr>Arial</vt:lpstr>
      <vt:lpstr>Calibri</vt:lpstr>
      <vt:lpstr>Calibri Light</vt:lpstr>
      <vt:lpstr>Cambria</vt:lpstr>
      <vt:lpstr>Corbel</vt:lpstr>
      <vt:lpstr>Office Theme</vt:lpstr>
      <vt:lpstr>1_Office Theme</vt:lpstr>
      <vt:lpstr>Extreme Heat Impacts on  Working lands</vt:lpstr>
      <vt:lpstr>Southeast Climate Hub Mission</vt:lpstr>
      <vt:lpstr>Extreme Heat over Time and Space</vt:lpstr>
      <vt:lpstr>PowerPoint Presentation</vt:lpstr>
      <vt:lpstr>We often only consider the direct impacts of extreme heat on working lands</vt:lpstr>
      <vt:lpstr>PowerPoint Presentation</vt:lpstr>
      <vt:lpstr>PowerPoint Presentation</vt:lpstr>
      <vt:lpstr>PowerPoint Presentation</vt:lpstr>
      <vt:lpstr>Extreme high heat impacts on livestock</vt:lpstr>
      <vt:lpstr>PowerPoint Presentation</vt:lpstr>
      <vt:lpstr>Extreme High heat on Forests</vt:lpstr>
      <vt:lpstr>PowerPoint Presentation</vt:lpstr>
      <vt:lpstr>PowerPoint Presentation</vt:lpstr>
      <vt:lpstr>PowerPoint Presentation</vt:lpstr>
      <vt:lpstr>PowerPoint Presentation</vt:lpstr>
      <vt:lpstr>PowerPoint Presentation</vt:lpstr>
      <vt:lpstr>Indirect impacts of extreme heat on working  lands that are not often considered </vt:lpstr>
      <vt:lpstr>PowerPoint Presentation</vt:lpstr>
      <vt:lpstr>PowerPoint Presentation</vt:lpstr>
      <vt:lpstr>PowerPoint Presentation</vt:lpstr>
      <vt:lpstr>PowerPoint Presentation</vt:lpstr>
      <vt:lpstr>PowerPoint Presentation</vt:lpstr>
      <vt:lpstr>Higher nighttime temperature Impacts</vt:lpstr>
      <vt:lpstr>PowerPoint Presentation</vt:lpstr>
      <vt:lpstr>PowerPoint Presentation</vt:lpstr>
      <vt:lpstr>Chill hours (extremely hot winters)</vt:lpstr>
      <vt:lpstr>Extreme high heat out of season </vt:lpstr>
      <vt:lpstr>Extreme high ocean heat</vt:lpstr>
      <vt:lpstr>Extreme heat impacts on water availability</vt:lpstr>
      <vt:lpstr>PowerPoint Presentation</vt:lpstr>
    </vt:vector>
  </TitlesOfParts>
  <Company>U. S. Forest Service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McNulty, Steve -FS</dc:creator>
  <cp:lastModifiedBy>McNulty, Steve -FS</cp:lastModifiedBy>
  <cp:revision>74</cp:revision>
  <dcterms:created xsi:type="dcterms:W3CDTF">2019-10-22T12:27:31Z</dcterms:created>
  <dcterms:modified xsi:type="dcterms:W3CDTF">2019-11-18T13:07:19Z</dcterms:modified>
</cp:coreProperties>
</file>