
<file path=[Content_Types].xml><?xml version="1.0" encoding="utf-8"?>
<Types xmlns="http://schemas.openxmlformats.org/package/2006/content-types">
  <Default Extension="png" ContentType="image/png"/>
  <Default Extension="webp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2" r:id="rId2"/>
    <p:sldId id="279" r:id="rId3"/>
    <p:sldId id="278" r:id="rId4"/>
    <p:sldId id="257" r:id="rId5"/>
    <p:sldId id="272" r:id="rId6"/>
    <p:sldId id="256" r:id="rId7"/>
    <p:sldId id="271" r:id="rId8"/>
    <p:sldId id="273" r:id="rId9"/>
    <p:sldId id="274" r:id="rId10"/>
    <p:sldId id="280" r:id="rId11"/>
    <p:sldId id="283" r:id="rId12"/>
    <p:sldId id="281" r:id="rId13"/>
    <p:sldId id="260" r:id="rId14"/>
    <p:sldId id="264" r:id="rId15"/>
    <p:sldId id="262" r:id="rId16"/>
    <p:sldId id="285" r:id="rId17"/>
    <p:sldId id="263" r:id="rId18"/>
    <p:sldId id="267" r:id="rId19"/>
    <p:sldId id="270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-215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E10DE-6832-4C6D-93A7-E7AC248AF8C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1735-475A-4E14-B8FD-008CEAB48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6FD54FA-01F3-4C5D-A330-072CACE24488}" type="slidenum">
              <a:rPr lang="en-US" sz="1200" b="0">
                <a:latin typeface="Arial" charset="0"/>
              </a:rPr>
              <a:pPr algn="r" eaLnBrk="1" hangingPunct="1"/>
              <a:t>1</a:t>
            </a:fld>
            <a:endParaRPr lang="en-US" sz="1200" b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36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98F4F-5DB3-4DFA-9CA9-D115FC397A61}" type="slidenum">
              <a:rPr lang="en-US"/>
              <a:pPr/>
              <a:t>11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3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C32F7-B3D2-4C4A-AE73-0A6FEFCB139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041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98F4F-5DB3-4DFA-9CA9-D115FC397A61}" type="slidenum">
              <a:rPr lang="en-US"/>
              <a:pPr/>
              <a:t>20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0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6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8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D40DB-C8A5-43E7-925E-1545AF5429BD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A6B0-A810-4677-B757-5669EAC6C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sidc.org/greenland-today/greenland-surface-melt-extent-interactive-char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950" y="2170706"/>
            <a:ext cx="8507850" cy="3315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</a:rPr>
              <a:t>John Walsh</a:t>
            </a:r>
            <a:br>
              <a:rPr lang="en-US" sz="22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000" b="1" i="1" dirty="0" smtClean="0">
                <a:latin typeface="Times New Roman" pitchFamily="18" charset="0"/>
              </a:rPr>
              <a:t>International Arctic Research Center</a:t>
            </a:r>
            <a:br>
              <a:rPr lang="en-US" sz="2000" b="1" i="1" dirty="0" smtClean="0">
                <a:latin typeface="Times New Roman" pitchFamily="18" charset="0"/>
              </a:rPr>
            </a:br>
            <a:r>
              <a:rPr lang="en-US" sz="2000" b="1" i="1" dirty="0" smtClean="0">
                <a:latin typeface="Times New Roman" pitchFamily="18" charset="0"/>
              </a:rPr>
              <a:t>University of Alaska, Fairbanks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>
                <a:latin typeface="Times New Roman" pitchFamily="18" charset="0"/>
              </a:rPr>
              <a:t/>
            </a:r>
            <a:br>
              <a:rPr lang="en-US" sz="2400" b="1" dirty="0"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 Annual ESSM Community Workshop, November 2019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47800"/>
            <a:ext cx="76200" cy="10636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sz="800" smtClean="0"/>
          </a:p>
        </p:txBody>
      </p:sp>
      <p:sp>
        <p:nvSpPr>
          <p:cNvPr id="2" name="Rectangle 1"/>
          <p:cNvSpPr/>
          <p:nvPr/>
        </p:nvSpPr>
        <p:spPr>
          <a:xfrm>
            <a:off x="532737" y="699715"/>
            <a:ext cx="8154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Extreme heat in Alaska and the Arctic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4"/>
          <a:stretch/>
        </p:blipFill>
        <p:spPr>
          <a:xfrm>
            <a:off x="728134" y="3136618"/>
            <a:ext cx="3615266" cy="2753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136618"/>
            <a:ext cx="3845983" cy="272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5" y="524331"/>
            <a:ext cx="8187070" cy="61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5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endParaRPr lang="en-US" sz="3100" b="1" dirty="0"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2011680" y="685800"/>
            <a:ext cx="6631388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                                             </a:t>
            </a: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Some impacts of high-heat events in the Arctic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rapid ice and snow loss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algal blooms, toxins in coastal waters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wildfires, smoke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winter rain-on-snow events</a:t>
            </a: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endParaRPr lang="en-US" sz="1900" b="1" dirty="0" smtClean="0">
              <a:latin typeface="Times New Roman" pitchFamily="18" charset="0"/>
              <a:sym typeface="Symbol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 b="1" dirty="0">
              <a:latin typeface="Times New Roman" pitchFamily="18" charset="0"/>
              <a:sym typeface="Symbol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5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3645"/>
            <a:ext cx="7886700" cy="1768979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Seasonal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Greenland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Sheet melt area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54696" y="1348237"/>
            <a:ext cx="6850164" cy="46594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H="1">
            <a:off x="1375871" y="6238430"/>
            <a:ext cx="6605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https://nsidc.org/greenland-today/greenland-surface-melt-extent-interactive-chart/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986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/>
          <a:stretch/>
        </p:blipFill>
        <p:spPr>
          <a:xfrm>
            <a:off x="962794" y="599299"/>
            <a:ext cx="7529891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Algal bloom in the Bering Sea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eagrant.uaf.edu/topics/environmental-hazards-alaskas-coasts/algal-blooms/images/BeringBloom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600200"/>
            <a:ext cx="6724650" cy="407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AB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685800"/>
            <a:ext cx="2667000" cy="51816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latin typeface="Times New Roman" pitchFamily="18" charset="0"/>
              </a:rPr>
              <a:t>Fairbanks, AK </a:t>
            </a:r>
            <a:br>
              <a:rPr lang="en-US" altLang="en-US" sz="2400" b="1" dirty="0">
                <a:latin typeface="Times New Roman" pitchFamily="18" charset="0"/>
              </a:rPr>
            </a:br>
            <a:r>
              <a:rPr lang="en-US" altLang="en-US" sz="2400" b="1" dirty="0">
                <a:latin typeface="Times New Roman" pitchFamily="18" charset="0"/>
              </a:rPr>
              <a:t>before and during </a:t>
            </a:r>
            <a:br>
              <a:rPr lang="en-US" altLang="en-US" sz="2400" b="1" dirty="0">
                <a:latin typeface="Times New Roman" pitchFamily="18" charset="0"/>
              </a:rPr>
            </a:br>
            <a:r>
              <a:rPr lang="en-US" altLang="en-US" sz="2400" b="1" dirty="0">
                <a:latin typeface="Times New Roman" pitchFamily="18" charset="0"/>
              </a:rPr>
              <a:t>the smoke </a:t>
            </a:r>
            <a:r>
              <a:rPr lang="en-US" altLang="en-US" sz="2400" b="1" dirty="0" smtClean="0">
                <a:latin typeface="Times New Roman" pitchFamily="18" charset="0"/>
              </a:rPr>
              <a:t/>
            </a:r>
            <a:br>
              <a:rPr lang="en-US" altLang="en-US" sz="2400" b="1" dirty="0" smtClean="0">
                <a:latin typeface="Times New Roman" pitchFamily="18" charset="0"/>
              </a:rPr>
            </a:br>
            <a:r>
              <a:rPr lang="en-US" altLang="en-US" sz="2400" b="1" dirty="0" smtClean="0">
                <a:latin typeface="Times New Roman" pitchFamily="18" charset="0"/>
              </a:rPr>
              <a:t>of a wildfire season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48000"/>
            <a:ext cx="6934200" cy="30781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 </a:t>
            </a:r>
            <a:endParaRPr lang="en-US" altLang="en-US" dirty="0" smtClean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4514850" cy="5991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6477000"/>
            <a:ext cx="4724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i="1" dirty="0">
                <a:latin typeface="Times New Roman" pitchFamily="18" charset="0"/>
              </a:rPr>
              <a:t>Source:  https://www.pinterest.co.uk/pin/198721402280679471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2909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mok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0"/>
            <a:ext cx="9144000" cy="64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Yamal Peninsula, November 2013: freezing rain event 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more than 60,000 reindeer deaths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(Forbes et al., 2016, Biology Letters)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.washingtonpost.com/wp-apps/imrs.php?src=https://img.washingtonpost.com/news/morning-mix/wp-content/uploads/sites/21/2014/07/Giant-crater-at-the-end-of-the-world-Yamal-reindeers-aerial-view-The-Siberian-Times-queries-Will-Stewart-007-985-998-94-00.jpg&amp;w=148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80155"/>
            <a:ext cx="7772400" cy="51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7463"/>
            <a:ext cx="7710678" cy="7537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days per year reaching 77°F (25°C) or higher</a:t>
            </a:r>
            <a:b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GFDL CM3 RCP 8.5 simulation</a:t>
            </a:r>
            <a:endParaRPr lang="en-US" sz="1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 b="1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0"/>
          <a:stretch/>
        </p:blipFill>
        <p:spPr bwMode="auto">
          <a:xfrm>
            <a:off x="1121663" y="999745"/>
            <a:ext cx="6531061" cy="545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CCAPLog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5" y="6377129"/>
            <a:ext cx="1004835" cy="365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7790" y="6445210"/>
            <a:ext cx="3529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Lader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(2017, JAMC)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132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650"/>
            <a:ext cx="9144000" cy="51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</a:rPr>
              <a:t> </a:t>
            </a:r>
            <a:endParaRPr lang="en-US" sz="3100" b="1" dirty="0">
              <a:latin typeface="Times New Roman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685800"/>
            <a:ext cx="76962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</a:rPr>
              <a:t>                                           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Projected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future:</a:t>
            </a: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More days of extreme heat, fewer days of extreme cold</a:t>
            </a: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Key unknowns:  How will extreme heat in the Arctic impact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marine and terrestrial ecosystems ?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fisheries, tourism ?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human health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  mid-latitude weather and climate ?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Symbol"/>
              <a:buChar char="·"/>
            </a:pPr>
            <a:endParaRPr lang="en-US" sz="1900" b="1" dirty="0" smtClean="0">
              <a:latin typeface="Times New Roman" pitchFamily="18" charset="0"/>
              <a:sym typeface="Symbol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000" b="1" dirty="0">
              <a:latin typeface="Times New Roman" pitchFamily="18" charset="0"/>
              <a:sym typeface="Symbol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itchFamily="18" charset="0"/>
            </a:endParaRPr>
          </a:p>
          <a:p>
            <a:pPr marL="0" indent="0">
              <a:buNone/>
            </a:pP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6151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CDAS 2m temperature anomaly (°F), July 4-9, 2019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3" y="897068"/>
            <a:ext cx="7259353" cy="596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0" y="5723468"/>
            <a:ext cx="5317067" cy="677332"/>
          </a:xfrm>
        </p:spPr>
        <p:txBody>
          <a:bodyPr>
            <a:normAutofit/>
          </a:bodyPr>
          <a:lstStyle/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Source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://www.wthitv.com/weather/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17" y="894822"/>
            <a:ext cx="8001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1563"/>
            <a:ext cx="7886700" cy="14153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and low temperature records set in Alaska during 2014-2018</a:t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(as per cent of records for 1953-2018; chance-level ≈ 8%)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84" y="1611177"/>
            <a:ext cx="5793298" cy="48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365126"/>
            <a:ext cx="8856133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2019: Departures from normal daily mean temperatures (ºF), Kotzebue, AK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" y="1690689"/>
            <a:ext cx="7044909" cy="40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688"/>
            <a:ext cx="9144000" cy="75590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temperatures at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Utqiagvik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(Barrow), Alaska, 1920-present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/>
          <a:stretch/>
        </p:blipFill>
        <p:spPr>
          <a:xfrm>
            <a:off x="0" y="841248"/>
            <a:ext cx="9144000" cy="58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295400"/>
            <a:ext cx="3048000" cy="5029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Departures from normal sea surface temperatures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content anomalies </a:t>
            </a:r>
            <a:b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(upper 200 meters)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4443" r="44587" b="67130"/>
          <a:stretch/>
        </p:blipFill>
        <p:spPr bwMode="auto">
          <a:xfrm>
            <a:off x="609600" y="4572000"/>
            <a:ext cx="4548809" cy="1905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" t="32131" r="44587" b="11358"/>
          <a:stretch/>
        </p:blipFill>
        <p:spPr bwMode="auto">
          <a:xfrm>
            <a:off x="596348" y="990600"/>
            <a:ext cx="4552122" cy="329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284057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Alaska marine heat wave of 2015-16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2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4066"/>
            <a:ext cx="9067800" cy="39793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2016 Alaska marine heat wave: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Model-derived distributions for pre-industrial (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present-day (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3704" r="22592" b="23780"/>
          <a:stretch/>
        </p:blipFill>
        <p:spPr bwMode="auto">
          <a:xfrm>
            <a:off x="448733" y="1202268"/>
            <a:ext cx="3606800" cy="5520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9533" y="2658533"/>
            <a:ext cx="450426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Fraction of Attributable Risk (FAR)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(attributable to human-driven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climate change)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pre-ind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              </a:t>
            </a:r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    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3376" y="6262893"/>
            <a:ext cx="3291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Walsh et al., (2018, BAMS)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216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263</Words>
  <Application>Microsoft Office PowerPoint</Application>
  <PresentationFormat>On-screen Show (4:3)</PresentationFormat>
  <Paragraphs>66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John Walsh  International Arctic Research Center University of Alaska, Fairbanks              NOAA Annual ESSM Community Workshop, November 2019</vt:lpstr>
      <vt:lpstr>PowerPoint Presentation</vt:lpstr>
      <vt:lpstr>                  CDAS 2m temperature anomaly (°F), July 4-9, 2019</vt:lpstr>
      <vt:lpstr>                            Source: https://www.wthitv.com/weather/</vt:lpstr>
      <vt:lpstr>High and low temperature records set in Alaska during 2014-2018                      (as per cent of records for 1953-2018; chance-level ≈ 8%)</vt:lpstr>
      <vt:lpstr>2019: Departures from normal daily mean temperatures (ºF), Kotzebue, AK</vt:lpstr>
      <vt:lpstr>October temperatures at Utqiagvik (Barrow), Alaska, 1920-present</vt:lpstr>
      <vt:lpstr>Departures from normal sea surface temperatures       Heat content anomalies  (upper 200 meters)</vt:lpstr>
      <vt:lpstr>The 2016 Alaska marine heat wave: Model-derived distributions for pre-industrial (ο ) and present-day ()</vt:lpstr>
      <vt:lpstr>PowerPoint Presentation</vt:lpstr>
      <vt:lpstr>  </vt:lpstr>
      <vt:lpstr>                      Seasonal evolution Greenland Ice Sheet melt area   </vt:lpstr>
      <vt:lpstr>PowerPoint Presentation</vt:lpstr>
      <vt:lpstr>Algal bloom in the Bering Sea</vt:lpstr>
      <vt:lpstr>PowerPoint Presentation</vt:lpstr>
      <vt:lpstr>Fairbanks, AK  before and during  the smoke  of a wildfire season</vt:lpstr>
      <vt:lpstr>PowerPoint Presentation</vt:lpstr>
      <vt:lpstr>Yamal Peninsula, November 2013: freezing rain event  causes more than 60,000 reindeer deaths  (Forbes et al., 2016, Biology Letters)</vt:lpstr>
      <vt:lpstr>            Number of days per year reaching 77°F (25°C) or higher                                 -- GFDL CM3 RCP 8.5 simulation</vt:lpstr>
      <vt:lpstr>  </vt:lpstr>
    </vt:vector>
  </TitlesOfParts>
  <Company>University of Alaska Fairbanks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Walsh Jr</dc:creator>
  <cp:lastModifiedBy>jwalsh</cp:lastModifiedBy>
  <cp:revision>29</cp:revision>
  <dcterms:created xsi:type="dcterms:W3CDTF">2019-11-09T18:34:45Z</dcterms:created>
  <dcterms:modified xsi:type="dcterms:W3CDTF">2019-11-19T02:34:00Z</dcterms:modified>
</cp:coreProperties>
</file>