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52" r:id="rId1"/>
  </p:sldMasterIdLst>
  <p:notesMasterIdLst>
    <p:notesMasterId r:id="rId24"/>
  </p:notesMasterIdLst>
  <p:sldIdLst>
    <p:sldId id="256" r:id="rId2"/>
    <p:sldId id="301" r:id="rId3"/>
    <p:sldId id="305" r:id="rId4"/>
    <p:sldId id="290" r:id="rId5"/>
    <p:sldId id="314" r:id="rId6"/>
    <p:sldId id="286" r:id="rId7"/>
    <p:sldId id="291" r:id="rId8"/>
    <p:sldId id="292" r:id="rId9"/>
    <p:sldId id="306" r:id="rId10"/>
    <p:sldId id="307" r:id="rId11"/>
    <p:sldId id="263" r:id="rId12"/>
    <p:sldId id="289" r:id="rId13"/>
    <p:sldId id="303" r:id="rId14"/>
    <p:sldId id="308" r:id="rId15"/>
    <p:sldId id="296" r:id="rId16"/>
    <p:sldId id="294" r:id="rId17"/>
    <p:sldId id="295" r:id="rId18"/>
    <p:sldId id="309" r:id="rId19"/>
    <p:sldId id="285" r:id="rId20"/>
    <p:sldId id="298" r:id="rId21"/>
    <p:sldId id="293" r:id="rId22"/>
    <p:sldId id="304" r:id="rId23"/>
  </p:sldIdLst>
  <p:sldSz cx="9144000" cy="6858000" type="screen4x3"/>
  <p:notesSz cx="7315200" cy="9601200"/>
  <p:embeddedFontLst>
    <p:embeddedFont>
      <p:font typeface="Arial Narrow" panose="020B0606020202030204" pitchFamily="34" charset="0"/>
      <p:regular r:id="rId25"/>
      <p:bold r:id="rId26"/>
      <p:italic r:id="rId27"/>
      <p:boldItalic r:id="rId28"/>
    </p:embeddedFont>
    <p:embeddedFont>
      <p:font typeface="Calibri" panose="020F0502020204030204" pitchFamily="34" charset="0"/>
      <p:regular r:id="rId29"/>
      <p:bold r:id="rId30"/>
      <p:italic r:id="rId31"/>
      <p:boldItalic r:id="rId32"/>
    </p:embeddedFont>
    <p:embeddedFont>
      <p:font typeface="Myriad Web Pro" panose="020B0604020202020204" charset="0"/>
      <p:regular r:id="rId33"/>
      <p:bold r:id="rId34"/>
      <p: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lilay, Josephine (CDC/DDNID/NCEH/DEHSP)" initials="MJ(" lastIdx="5" clrIdx="0">
    <p:extLst>
      <p:ext uri="{19B8F6BF-5375-455C-9EA6-DF929625EA0E}">
        <p15:presenceInfo xmlns:p15="http://schemas.microsoft.com/office/powerpoint/2012/main" userId="S-1-5-21-1207783550-2075000910-922709458-173452" providerId="AD"/>
      </p:ext>
    </p:extLst>
  </p:cmAuthor>
  <p:cmAuthor id="2" name="Olson, David (CDC/DDNID/NCEH/DEHSP)" initials="OD(" lastIdx="2" clrIdx="1">
    <p:extLst>
      <p:ext uri="{19B8F6BF-5375-455C-9EA6-DF929625EA0E}">
        <p15:presenceInfo xmlns:p15="http://schemas.microsoft.com/office/powerpoint/2012/main" userId="S-1-5-21-1207783550-2075000910-922709458-175653" providerId="AD"/>
      </p:ext>
    </p:extLst>
  </p:cmAuthor>
  <p:cmAuthor id="3" name="Saha, Shubhayu (CDC/DDNID/NCEH/DEHSP)" initials="SS(" lastIdx="7" clrIdx="2">
    <p:extLst>
      <p:ext uri="{19B8F6BF-5375-455C-9EA6-DF929625EA0E}">
        <p15:presenceInfo xmlns:p15="http://schemas.microsoft.com/office/powerpoint/2012/main" userId="S-1-5-21-1207783550-2075000910-922709458-21796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FFFF66"/>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63" autoAdjust="0"/>
    <p:restoredTop sz="86449" autoAdjust="0"/>
  </p:normalViewPr>
  <p:slideViewPr>
    <p:cSldViewPr snapToGrid="0">
      <p:cViewPr>
        <p:scale>
          <a:sx n="75" d="100"/>
          <a:sy n="75" d="100"/>
        </p:scale>
        <p:origin x="979" y="24"/>
      </p:cViewPr>
      <p:guideLst>
        <p:guide orient="horz" pos="2160"/>
        <p:guide pos="2880"/>
      </p:guideLst>
    </p:cSldViewPr>
  </p:slideViewPr>
  <p:outlineViewPr>
    <p:cViewPr>
      <p:scale>
        <a:sx n="33" d="100"/>
        <a:sy n="33" d="100"/>
      </p:scale>
      <p:origin x="0" y="1698"/>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0"/>
    <c:plotArea>
      <c:layout>
        <c:manualLayout>
          <c:layoutTarget val="inner"/>
          <c:xMode val="edge"/>
          <c:yMode val="edge"/>
          <c:x val="0.27391970923871906"/>
          <c:y val="1.2390312333844652E-2"/>
          <c:w val="0.70685797021998586"/>
          <c:h val="0.92010964912280702"/>
        </c:manualLayout>
      </c:layout>
      <c:barChart>
        <c:barDir val="bar"/>
        <c:grouping val="clustered"/>
        <c:varyColors val="0"/>
        <c:ser>
          <c:idx val="0"/>
          <c:order val="0"/>
          <c:invertIfNegative val="0"/>
          <c:cat>
            <c:strRef>
              <c:f>Sheet1!$A$1:$A$10</c:f>
              <c:strCache>
                <c:ptCount val="10"/>
                <c:pt idx="0">
                  <c:v>Heat</c:v>
                </c:pt>
                <c:pt idx="1">
                  <c:v>Heavy Precipitation</c:v>
                </c:pt>
                <c:pt idx="2">
                  <c:v>Vector Ecology</c:v>
                </c:pt>
                <c:pt idx="3">
                  <c:v>Air quality (pm, Ozone)</c:v>
                </c:pt>
                <c:pt idx="4">
                  <c:v>Drought</c:v>
                </c:pt>
                <c:pt idx="5">
                  <c:v>Wildfire</c:v>
                </c:pt>
                <c:pt idx="6">
                  <c:v>Hurricanes</c:v>
                </c:pt>
                <c:pt idx="7">
                  <c:v>Sea-Rise/Coastal storm</c:v>
                </c:pt>
                <c:pt idx="8">
                  <c:v>Pollen</c:v>
                </c:pt>
                <c:pt idx="9">
                  <c:v>Cold</c:v>
                </c:pt>
              </c:strCache>
            </c:strRef>
          </c:cat>
          <c:val>
            <c:numRef>
              <c:f>Sheet1!$B$1:$B$10</c:f>
              <c:numCache>
                <c:formatCode>General</c:formatCode>
                <c:ptCount val="10"/>
                <c:pt idx="0">
                  <c:v>19</c:v>
                </c:pt>
                <c:pt idx="1">
                  <c:v>15</c:v>
                </c:pt>
                <c:pt idx="2">
                  <c:v>12</c:v>
                </c:pt>
                <c:pt idx="3">
                  <c:v>9</c:v>
                </c:pt>
                <c:pt idx="4">
                  <c:v>5</c:v>
                </c:pt>
                <c:pt idx="5">
                  <c:v>4</c:v>
                </c:pt>
                <c:pt idx="6">
                  <c:v>3</c:v>
                </c:pt>
                <c:pt idx="7">
                  <c:v>3</c:v>
                </c:pt>
                <c:pt idx="8">
                  <c:v>3</c:v>
                </c:pt>
                <c:pt idx="9">
                  <c:v>3</c:v>
                </c:pt>
              </c:numCache>
            </c:numRef>
          </c:val>
          <c:extLst>
            <c:ext xmlns:c16="http://schemas.microsoft.com/office/drawing/2014/chart" uri="{C3380CC4-5D6E-409C-BE32-E72D297353CC}">
              <c16:uniqueId val="{00000000-AE46-411D-8B8A-2628E85B1150}"/>
            </c:ext>
          </c:extLst>
        </c:ser>
        <c:dLbls>
          <c:showLegendKey val="0"/>
          <c:showVal val="0"/>
          <c:showCatName val="0"/>
          <c:showSerName val="0"/>
          <c:showPercent val="0"/>
          <c:showBubbleSize val="0"/>
        </c:dLbls>
        <c:gapWidth val="150"/>
        <c:axId val="352299216"/>
        <c:axId val="352299608"/>
      </c:barChart>
      <c:catAx>
        <c:axId val="352299216"/>
        <c:scaling>
          <c:orientation val="minMax"/>
        </c:scaling>
        <c:delete val="0"/>
        <c:axPos val="l"/>
        <c:numFmt formatCode="General" sourceLinked="0"/>
        <c:majorTickMark val="out"/>
        <c:minorTickMark val="none"/>
        <c:tickLblPos val="nextTo"/>
        <c:txPr>
          <a:bodyPr/>
          <a:lstStyle/>
          <a:p>
            <a:pPr>
              <a:defRPr sz="1600">
                <a:latin typeface="Arial Narrow" panose="020B0606020202030204" pitchFamily="34" charset="0"/>
              </a:defRPr>
            </a:pPr>
            <a:endParaRPr lang="en-US"/>
          </a:p>
        </c:txPr>
        <c:crossAx val="352299608"/>
        <c:crosses val="autoZero"/>
        <c:auto val="1"/>
        <c:lblAlgn val="ctr"/>
        <c:lblOffset val="100"/>
        <c:noMultiLvlLbl val="0"/>
      </c:catAx>
      <c:valAx>
        <c:axId val="352299608"/>
        <c:scaling>
          <c:orientation val="minMax"/>
        </c:scaling>
        <c:delete val="0"/>
        <c:axPos val="b"/>
        <c:numFmt formatCode="General" sourceLinked="1"/>
        <c:majorTickMark val="out"/>
        <c:minorTickMark val="none"/>
        <c:tickLblPos val="nextTo"/>
        <c:txPr>
          <a:bodyPr/>
          <a:lstStyle/>
          <a:p>
            <a:pPr>
              <a:defRPr sz="1100"/>
            </a:pPr>
            <a:endParaRPr lang="en-US"/>
          </a:p>
        </c:txPr>
        <c:crossAx val="352299216"/>
        <c:crosses val="autoZero"/>
        <c:crossBetween val="between"/>
      </c:valAx>
    </c:plotArea>
    <c:plotVisOnly val="1"/>
    <c:dispBlanksAs val="gap"/>
    <c:showDLblsOverMax val="0"/>
  </c:chart>
  <c:spPr>
    <a:solidFill>
      <a:schemeClr val="bg1"/>
    </a:solidFill>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79425"/>
          </a:xfrm>
          <a:prstGeom prst="rect">
            <a:avLst/>
          </a:prstGeom>
        </p:spPr>
        <p:txBody>
          <a:bodyPr vert="horz" lIns="91440" tIns="45720" rIns="91440" bIns="45720" rtlCol="0"/>
          <a:lstStyle>
            <a:lvl1pPr algn="r">
              <a:defRPr sz="1200"/>
            </a:lvl1pPr>
          </a:lstStyle>
          <a:p>
            <a:fld id="{89D8F3C2-1545-407C-9696-9FBD8A87D061}" type="datetimeFigureOut">
              <a:rPr lang="en-US" smtClean="0"/>
              <a:pPr/>
              <a:t>11/18/2019</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lIns="91440" tIns="45720" rIns="91440" bIns="45720" rtlCol="0" anchor="b"/>
          <a:lstStyle>
            <a:lvl1pPr algn="r">
              <a:defRPr sz="1200"/>
            </a:lvl1pPr>
          </a:lstStyle>
          <a:p>
            <a:fld id="{7E82054C-5FFB-4925-88B8-34BFE44764D6}" type="slidenum">
              <a:rPr lang="en-US" smtClean="0"/>
              <a:pPr/>
              <a:t>‹#›</a:t>
            </a:fld>
            <a:endParaRPr lang="en-US"/>
          </a:p>
        </p:txBody>
      </p:sp>
    </p:spTree>
    <p:extLst>
      <p:ext uri="{BB962C8B-B14F-4D97-AF65-F5344CB8AC3E}">
        <p14:creationId xmlns:p14="http://schemas.microsoft.com/office/powerpoint/2010/main" val="3741261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is an invited presentation at a workshop at NOAA on extreme heat. To an audience largely comprising of NOAA scientists, I will like to provide a broad description of the range of scientific work we at DEHSP have done over the last 8 years, particularly highlighting the projects conducted in collaboration with NOAA agencies. The presentation will show how these heat health projects cover different time scales – assessments using historical data, projections of health burden in the future, and epidemiologic research that is currently being translated into public health response and health policy.</a:t>
            </a:r>
          </a:p>
        </p:txBody>
      </p:sp>
      <p:sp>
        <p:nvSpPr>
          <p:cNvPr id="4" name="Slide Number Placeholder 3"/>
          <p:cNvSpPr>
            <a:spLocks noGrp="1"/>
          </p:cNvSpPr>
          <p:nvPr>
            <p:ph type="sldNum" sz="quarter" idx="10"/>
          </p:nvPr>
        </p:nvSpPr>
        <p:spPr/>
        <p:txBody>
          <a:bodyPr/>
          <a:lstStyle/>
          <a:p>
            <a:fld id="{7E82054C-5FFB-4925-88B8-34BFE44764D6}"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10</a:t>
            </a:fld>
            <a:endParaRPr lang="en-US"/>
          </a:p>
        </p:txBody>
      </p:sp>
    </p:spTree>
    <p:extLst>
      <p:ext uri="{BB962C8B-B14F-4D97-AF65-F5344CB8AC3E}">
        <p14:creationId xmlns:p14="http://schemas.microsoft.com/office/powerpoint/2010/main" val="12044393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Collaboration with NCEI to obtain temperature data from climate projections and providing county level estimates on the EPHT portal</a:t>
            </a:r>
          </a:p>
        </p:txBody>
      </p:sp>
      <p:sp>
        <p:nvSpPr>
          <p:cNvPr id="4" name="Slide Number Placeholder 3"/>
          <p:cNvSpPr>
            <a:spLocks noGrp="1"/>
          </p:cNvSpPr>
          <p:nvPr>
            <p:ph type="sldNum" sz="quarter" idx="5"/>
          </p:nvPr>
        </p:nvSpPr>
        <p:spPr/>
        <p:txBody>
          <a:bodyPr/>
          <a:lstStyle/>
          <a:p>
            <a:fld id="{7E82054C-5FFB-4925-88B8-34BFE44764D6}" type="slidenum">
              <a:rPr lang="en-US" smtClean="0"/>
              <a:pPr/>
              <a:t>11</a:t>
            </a:fld>
            <a:endParaRPr lang="en-US"/>
          </a:p>
        </p:txBody>
      </p:sp>
    </p:spTree>
    <p:extLst>
      <p:ext uri="{BB962C8B-B14F-4D97-AF65-F5344CB8AC3E}">
        <p14:creationId xmlns:p14="http://schemas.microsoft.com/office/powerpoint/2010/main" val="791395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From a heat health risk assessment perspective, it was perplexing for an epidemiologist to choose from a wide range of extreme heat metrics available.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a summary of a CDC publication in 2016 that examined the sensitivity of a wide range of definitions of extreme heat with mortality data. The main conclusion was that commonly used definition of Daily Mx Temp &gt; 95</a:t>
            </a:r>
            <a:r>
              <a:rPr lang="en-US" baseline="30000" dirty="0"/>
              <a:t>th</a:t>
            </a:r>
            <a:r>
              <a:rPr lang="en-US" dirty="0"/>
              <a:t> percentile for 2 consecutive days had the strongest association with mortality for most climate regions of the US. For South (not shown in the graphic), the </a:t>
            </a:r>
            <a:r>
              <a:rPr lang="en-US" dirty="0" err="1"/>
              <a:t>Huth</a:t>
            </a:r>
            <a:r>
              <a:rPr lang="en-US" dirty="0"/>
              <a:t> definition of a heatwave was the strongest.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dirty="0" err="1"/>
              <a:t>Huth</a:t>
            </a:r>
            <a:r>
              <a:rPr lang="en-US" dirty="0"/>
              <a:t> definition: </a:t>
            </a:r>
            <a:r>
              <a:rPr lang="en-US" sz="1200" b="0" i="0" u="none" strike="noStrike" kern="1200" baseline="0" dirty="0">
                <a:solidFill>
                  <a:schemeClr val="tx1"/>
                </a:solidFill>
                <a:latin typeface="+mn-lt"/>
                <a:ea typeface="+mn-ea"/>
                <a:cs typeface="+mn-cs"/>
              </a:rPr>
              <a:t>Per </a:t>
            </a:r>
            <a:r>
              <a:rPr lang="en-US" sz="1200" b="0" i="0" u="none" strike="noStrike" kern="1200" baseline="0" dirty="0" err="1">
                <a:solidFill>
                  <a:schemeClr val="tx1"/>
                </a:solidFill>
                <a:latin typeface="+mn-lt"/>
                <a:ea typeface="+mn-ea"/>
                <a:cs typeface="+mn-cs"/>
              </a:rPr>
              <a:t>Huth’s</a:t>
            </a:r>
            <a:r>
              <a:rPr lang="en-US" sz="1200" b="0" i="0" u="none" strike="noStrike" kern="1200" baseline="0" dirty="0">
                <a:solidFill>
                  <a:schemeClr val="tx1"/>
                </a:solidFill>
                <a:latin typeface="+mn-lt"/>
                <a:ea typeface="+mn-ea"/>
                <a:cs typeface="+mn-cs"/>
              </a:rPr>
              <a:t> definition, a heat wave is defined as the longest period of consecutive days satisfying the following three conditions: 1) the daily maximum temperature is above T1 (97.5th percentile) for at least three consecutive days; 2) the daily maximum temperature is above T2 (81th percentile) during the entire period; and 3) the average of daily maximum temperature over the entire period is greater than T1)</a:t>
            </a:r>
          </a:p>
        </p:txBody>
      </p:sp>
      <p:sp>
        <p:nvSpPr>
          <p:cNvPr id="4" name="Slide Number Placeholder 3"/>
          <p:cNvSpPr>
            <a:spLocks noGrp="1"/>
          </p:cNvSpPr>
          <p:nvPr>
            <p:ph type="sldNum" sz="quarter" idx="10"/>
          </p:nvPr>
        </p:nvSpPr>
        <p:spPr/>
        <p:txBody>
          <a:bodyPr/>
          <a:lstStyle/>
          <a:p>
            <a:fld id="{7E82054C-5FFB-4925-88B8-34BFE44764D6}" type="slidenum">
              <a:rPr lang="en-US" smtClean="0"/>
              <a:pPr/>
              <a:t>12</a:t>
            </a:fld>
            <a:endParaRPr lang="en-US"/>
          </a:p>
        </p:txBody>
      </p:sp>
    </p:spTree>
    <p:extLst>
      <p:ext uri="{BB962C8B-B14F-4D97-AF65-F5344CB8AC3E}">
        <p14:creationId xmlns:p14="http://schemas.microsoft.com/office/powerpoint/2010/main" val="18197592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USGCRP assessment in 2016 showing the impact of extreme heat on mortality and morbidity. CDC authors on this chapter.</a:t>
            </a:r>
          </a:p>
        </p:txBody>
      </p:sp>
      <p:sp>
        <p:nvSpPr>
          <p:cNvPr id="4" name="Slide Number Placeholder 3"/>
          <p:cNvSpPr>
            <a:spLocks noGrp="1"/>
          </p:cNvSpPr>
          <p:nvPr>
            <p:ph type="sldNum" sz="quarter" idx="10"/>
          </p:nvPr>
        </p:nvSpPr>
        <p:spPr/>
        <p:txBody>
          <a:bodyPr/>
          <a:lstStyle/>
          <a:p>
            <a:fld id="{7E82054C-5FFB-4925-88B8-34BFE44764D6}" type="slidenum">
              <a:rPr lang="en-US" smtClean="0"/>
              <a:pPr/>
              <a:t>13</a:t>
            </a:fld>
            <a:endParaRPr lang="en-US"/>
          </a:p>
        </p:txBody>
      </p:sp>
    </p:spTree>
    <p:extLst>
      <p:ext uri="{BB962C8B-B14F-4D97-AF65-F5344CB8AC3E}">
        <p14:creationId xmlns:p14="http://schemas.microsoft.com/office/powerpoint/2010/main" val="2896415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14</a:t>
            </a:fld>
            <a:endParaRPr lang="en-US"/>
          </a:p>
        </p:txBody>
      </p:sp>
    </p:spTree>
    <p:extLst>
      <p:ext uri="{BB962C8B-B14F-4D97-AF65-F5344CB8AC3E}">
        <p14:creationId xmlns:p14="http://schemas.microsoft.com/office/powerpoint/2010/main" val="10302023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is relevant for long run policy change on heat and health.</a:t>
            </a:r>
          </a:p>
          <a:p>
            <a:r>
              <a:rPr lang="en-US" dirty="0"/>
              <a:t>PNAS article providing the most comprehensive assessment of morbidity information and the association of extreme heat. It also overlays the information on health risk on the current heat warning criteria used by the National Weather Service currently to show how it could be modified.</a:t>
            </a:r>
          </a:p>
        </p:txBody>
      </p:sp>
      <p:sp>
        <p:nvSpPr>
          <p:cNvPr id="4" name="Slide Number Placeholder 3"/>
          <p:cNvSpPr>
            <a:spLocks noGrp="1"/>
          </p:cNvSpPr>
          <p:nvPr>
            <p:ph type="sldNum" sz="quarter" idx="10"/>
          </p:nvPr>
        </p:nvSpPr>
        <p:spPr/>
        <p:txBody>
          <a:bodyPr/>
          <a:lstStyle/>
          <a:p>
            <a:fld id="{7E82054C-5FFB-4925-88B8-34BFE44764D6}" type="slidenum">
              <a:rPr lang="en-US" smtClean="0"/>
              <a:pPr/>
              <a:t>15</a:t>
            </a:fld>
            <a:endParaRPr lang="en-US"/>
          </a:p>
        </p:txBody>
      </p:sp>
    </p:spTree>
    <p:extLst>
      <p:ext uri="{BB962C8B-B14F-4D97-AF65-F5344CB8AC3E}">
        <p14:creationId xmlns:p14="http://schemas.microsoft.com/office/powerpoint/2010/main" val="18759689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Beyond risk estimates using retrospective data, we have also demonstrated the economic cost to society from exposure to extreme temperatures. With colleagues in the Health dept in Minnesota, we produced this paper in the Science of Total Environment in 2019.</a:t>
            </a:r>
          </a:p>
          <a:p>
            <a:r>
              <a:rPr lang="en-US" sz="1200" b="0" i="0" u="none" strike="noStrike" kern="1200" baseline="0" dirty="0">
                <a:solidFill>
                  <a:schemeClr val="tx1"/>
                </a:solidFill>
                <a:latin typeface="+mn-lt"/>
                <a:ea typeface="+mn-ea"/>
                <a:cs typeface="+mn-cs"/>
              </a:rPr>
              <a:t>Results show that youth have a large number of temperature-related emergency department visits, while seniors have large numbers of temperature-related mortality and emergency hospitalizations. </a:t>
            </a:r>
          </a:p>
          <a:p>
            <a:r>
              <a:rPr lang="en-US" sz="1200" b="0" i="0" u="none" strike="noStrike" kern="1200" baseline="0" dirty="0">
                <a:solidFill>
                  <a:schemeClr val="tx1"/>
                </a:solidFill>
                <a:latin typeface="+mn-lt"/>
                <a:ea typeface="+mn-ea"/>
                <a:cs typeface="+mn-cs"/>
              </a:rPr>
              <a:t>Exposures to extremely low and high temperatures lead to $2.70 billion [95% empirical confidence interval (</a:t>
            </a:r>
            <a:r>
              <a:rPr lang="en-US" sz="1200" b="0" i="0" u="none" strike="noStrike" kern="1200" baseline="0" dirty="0" err="1">
                <a:solidFill>
                  <a:schemeClr val="tx1"/>
                </a:solidFill>
                <a:latin typeface="+mn-lt"/>
                <a:ea typeface="+mn-ea"/>
                <a:cs typeface="+mn-cs"/>
              </a:rPr>
              <a:t>eCI</a:t>
            </a:r>
            <a:r>
              <a:rPr lang="en-US" sz="1200" b="0" i="0" u="none" strike="noStrike" kern="1200" baseline="0" dirty="0">
                <a:solidFill>
                  <a:schemeClr val="tx1"/>
                </a:solidFill>
                <a:latin typeface="+mn-lt"/>
                <a:ea typeface="+mn-ea"/>
                <a:cs typeface="+mn-cs"/>
              </a:rPr>
              <a:t>): $1.91 billion, $3.48 billion] (costs are all based on 2016 USD value) economic costs annually. Moderately and extremely low and high temperature leads to $9.40 billion [</a:t>
            </a:r>
            <a:r>
              <a:rPr lang="en-US" sz="1200" b="0" i="0" u="none" strike="noStrike" kern="1200" baseline="0" dirty="0" err="1">
                <a:solidFill>
                  <a:schemeClr val="tx1"/>
                </a:solidFill>
                <a:latin typeface="+mn-lt"/>
                <a:ea typeface="+mn-ea"/>
                <a:cs typeface="+mn-cs"/>
              </a:rPr>
              <a:t>eCI</a:t>
            </a:r>
            <a:r>
              <a:rPr lang="en-US" sz="1200" b="0" i="0" u="none" strike="noStrike" kern="1200" baseline="0" dirty="0">
                <a:solidFill>
                  <a:schemeClr val="tx1"/>
                </a:solidFill>
                <a:latin typeface="+mn-lt"/>
                <a:ea typeface="+mn-ea"/>
                <a:cs typeface="+mn-cs"/>
              </a:rPr>
              <a:t>: $6.05 billion, $12.57 billion] economic costs. The majority of the economic costs are consistently attributed to cold (N75%), rather than heat exposures and to mortality (N95%), rather than morbidity.</a:t>
            </a:r>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16</a:t>
            </a:fld>
            <a:endParaRPr lang="en-US"/>
          </a:p>
        </p:txBody>
      </p:sp>
    </p:spTree>
    <p:extLst>
      <p:ext uri="{BB962C8B-B14F-4D97-AF65-F5344CB8AC3E}">
        <p14:creationId xmlns:p14="http://schemas.microsoft.com/office/powerpoint/2010/main" val="4044597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Two slides on how this broad area of research can potentially impact response and policy.</a:t>
            </a:r>
          </a:p>
          <a:p>
            <a:r>
              <a:rPr lang="en-US" dirty="0"/>
              <a:t>This is cleared by CDC. We use weekly HHS regional data on heat related illness and spatially associate with weekly measure of average maximum temperature in these regions. We intend to use this for situational awareness and also highlight the relevance of syndromic surveillance for environmental health tracking.</a:t>
            </a:r>
          </a:p>
        </p:txBody>
      </p:sp>
      <p:sp>
        <p:nvSpPr>
          <p:cNvPr id="4" name="Slide Number Placeholder 3"/>
          <p:cNvSpPr>
            <a:spLocks noGrp="1"/>
          </p:cNvSpPr>
          <p:nvPr>
            <p:ph type="sldNum" sz="quarter" idx="10"/>
          </p:nvPr>
        </p:nvSpPr>
        <p:spPr/>
        <p:txBody>
          <a:bodyPr/>
          <a:lstStyle/>
          <a:p>
            <a:fld id="{7E82054C-5FFB-4925-88B8-34BFE44764D6}" type="slidenum">
              <a:rPr lang="en-US" smtClean="0"/>
              <a:pPr/>
              <a:t>17</a:t>
            </a:fld>
            <a:endParaRPr lang="en-US"/>
          </a:p>
        </p:txBody>
      </p:sp>
    </p:spTree>
    <p:extLst>
      <p:ext uri="{BB962C8B-B14F-4D97-AF65-F5344CB8AC3E}">
        <p14:creationId xmlns:p14="http://schemas.microsoft.com/office/powerpoint/2010/main" val="2099380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18</a:t>
            </a:fld>
            <a:endParaRPr lang="en-US"/>
          </a:p>
        </p:txBody>
      </p:sp>
    </p:spTree>
    <p:extLst>
      <p:ext uri="{BB962C8B-B14F-4D97-AF65-F5344CB8AC3E}">
        <p14:creationId xmlns:p14="http://schemas.microsoft.com/office/powerpoint/2010/main" val="26195437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Sharing of scientific products refer to ongoing collaboration with NCEI; sharing of personnel refers to recent efforts in jointly hosting a NOAA CDC Knauss Fellow.</a:t>
            </a:r>
          </a:p>
          <a:p>
            <a:r>
              <a:rPr lang="en-US" dirty="0"/>
              <a:t>Co-develop data-drive tools refer to products being created under the auspices of NIHHIS</a:t>
            </a:r>
          </a:p>
        </p:txBody>
      </p:sp>
      <p:sp>
        <p:nvSpPr>
          <p:cNvPr id="4" name="Slide Number Placeholder 3"/>
          <p:cNvSpPr>
            <a:spLocks noGrp="1"/>
          </p:cNvSpPr>
          <p:nvPr>
            <p:ph type="sldNum" sz="quarter" idx="10"/>
          </p:nvPr>
        </p:nvSpPr>
        <p:spPr/>
        <p:txBody>
          <a:bodyPr/>
          <a:lstStyle/>
          <a:p>
            <a:fld id="{7E82054C-5FFB-4925-88B8-34BFE44764D6}" type="slidenum">
              <a:rPr lang="en-US" smtClean="0"/>
              <a:pPr/>
              <a:t>19</a:t>
            </a:fld>
            <a:endParaRPr lang="en-US"/>
          </a:p>
        </p:txBody>
      </p:sp>
    </p:spTree>
    <p:extLst>
      <p:ext uri="{BB962C8B-B14F-4D97-AF65-F5344CB8AC3E}">
        <p14:creationId xmlns:p14="http://schemas.microsoft.com/office/powerpoint/2010/main" val="31275462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defTabSz="914240">
              <a:defRPr/>
            </a:pPr>
            <a:r>
              <a:rPr lang="en-US" dirty="0"/>
              <a:t>This slide shows the wide</a:t>
            </a:r>
            <a:r>
              <a:rPr lang="en-US" baseline="0" dirty="0"/>
              <a:t> range of</a:t>
            </a:r>
            <a:r>
              <a:rPr lang="en-US" dirty="0"/>
              <a:t> pathways through which climate-sensitive</a:t>
            </a:r>
            <a:r>
              <a:rPr lang="en-US" baseline="0" dirty="0"/>
              <a:t> environmental exposures can impact health. </a:t>
            </a:r>
            <a:r>
              <a:rPr lang="en-US" dirty="0"/>
              <a:t>Emerging science linking climate-sensitive environmental exposure(s) to a spectrum of diseases. </a:t>
            </a:r>
          </a:p>
          <a:p>
            <a:pPr defTabSz="914240">
              <a:defRPr/>
            </a:pPr>
            <a:endParaRPr lang="en-US" dirty="0"/>
          </a:p>
          <a:p>
            <a:pPr defTabSz="914240">
              <a:defRPr/>
            </a:pPr>
            <a:r>
              <a:rPr lang="en-US" b="1" dirty="0"/>
              <a:t>Direct and indirect pathways</a:t>
            </a:r>
            <a:r>
              <a:rPr lang="en-US" dirty="0"/>
              <a:t>: Some are direct effects, like heat on cardiovascular mortality,</a:t>
            </a:r>
            <a:r>
              <a:rPr lang="en-US" baseline="0" dirty="0"/>
              <a:t> while some are indirect, like temperature and precipitation affecting vector habitat and that in turn changing the distribution of diseases (like Lyme disease for example). Implications for modeling.</a:t>
            </a:r>
          </a:p>
          <a:p>
            <a:pPr defTabSz="914240">
              <a:defRPr/>
            </a:pPr>
            <a:endParaRPr lang="en-US" baseline="0" dirty="0"/>
          </a:p>
          <a:p>
            <a:pPr defTabSz="914240">
              <a:defRPr/>
            </a:pPr>
            <a:r>
              <a:rPr lang="en-US" b="1" baseline="0" dirty="0"/>
              <a:t>Temporal scale</a:t>
            </a:r>
            <a:r>
              <a:rPr lang="en-US" baseline="0" dirty="0"/>
              <a:t>: Some health effects manifest more immediately than others leading to concerns about are we relating the health outcomes and exposure at the appropriate time scales? For example, impacts from extreme heat happen are immediate with effects observed within a couple of days of very high temperatures. However, mental health impacts following a hurricane can either manifest or linger over a long period of time. </a:t>
            </a:r>
            <a:endParaRPr lang="en-US" dirty="0"/>
          </a:p>
          <a:p>
            <a:pPr defTabSz="914240">
              <a:defRPr/>
            </a:pPr>
            <a:endParaRPr lang="en-US" dirty="0"/>
          </a:p>
          <a:p>
            <a:pPr defTabSz="914240">
              <a:defRPr/>
            </a:pPr>
            <a:r>
              <a:rPr lang="en-US" b="1" dirty="0"/>
              <a:t>Spatial Scale</a:t>
            </a:r>
            <a:r>
              <a:rPr lang="en-US" dirty="0"/>
              <a:t>: Existing need to simultaneously monitor exposures and health effects at consistent spatial scales. Does the data match</a:t>
            </a:r>
            <a:r>
              <a:rPr lang="en-US" baseline="0" dirty="0"/>
              <a:t> the scale at which the process linking the exposure to health outcomes works? For example, large differences in ambient temperature have been recorded across neighborhoods with trees and those without in the city of Phoenix. What impact do such micro-climatic variations have on health? Many times the paucity of data would prevent any analysis beyond a particular spatial resolution, but it is important to understand the spatial dimensions of the problem being addressed.</a:t>
            </a:r>
          </a:p>
          <a:p>
            <a:pPr defTabSz="914240">
              <a:defRPr/>
            </a:pPr>
            <a:endParaRPr lang="en-US" baseline="0" dirty="0"/>
          </a:p>
          <a:p>
            <a:pPr defTabSz="914240">
              <a:defRPr/>
            </a:pPr>
            <a:r>
              <a:rPr lang="en-US" b="1" baseline="0" dirty="0"/>
              <a:t>Policy scale</a:t>
            </a:r>
            <a:r>
              <a:rPr lang="en-US" baseline="0" dirty="0"/>
              <a:t>: All of these considerations also need to account for how the information linking health effects from climate change may impact policy. For example, the spatial and temporal scale of information required to design early warning systems for extreme weather events will be different from those used in the assessment of health benefits of reduction in emissions in power generations done for the new EPA regulations for the President’s Climate Action Plan.</a:t>
            </a:r>
            <a:endParaRPr lang="en-US" dirty="0"/>
          </a:p>
          <a:p>
            <a:endParaRPr lang="en-US" b="1" i="1" baseline="0" dirty="0"/>
          </a:p>
          <a:p>
            <a:endParaRPr lang="en-US" b="1"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6D9351-C9C7-444E-9F6D-88DFC621AF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10276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u="none" strike="noStrike" kern="1200" baseline="0" dirty="0">
                <a:solidFill>
                  <a:schemeClr val="tx1"/>
                </a:solidFill>
                <a:latin typeface="+mn-lt"/>
                <a:ea typeface="+mn-ea"/>
                <a:cs typeface="+mn-cs"/>
              </a:rPr>
              <a:t>We not only produced risk estimates using retrospective data, but also projected the heat related emergency visits in the future.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This is a publication with CDC authors from 2016.</a:t>
            </a:r>
          </a:p>
          <a:p>
            <a:r>
              <a:rPr lang="en-US" sz="1200" b="0" i="0" u="none" strike="noStrike" kern="1200" baseline="0" dirty="0">
                <a:solidFill>
                  <a:schemeClr val="tx1"/>
                </a:solidFill>
                <a:latin typeface="+mn-lt"/>
                <a:ea typeface="+mn-ea"/>
                <a:cs typeface="+mn-cs"/>
              </a:rPr>
              <a:t>Using the fitted relationship from 136 metropolitan</a:t>
            </a:r>
          </a:p>
          <a:p>
            <a:r>
              <a:rPr lang="en-US" sz="1200" b="0" i="0" u="none" strike="noStrike" kern="1200" baseline="0" dirty="0">
                <a:solidFill>
                  <a:schemeClr val="tx1"/>
                </a:solidFill>
                <a:latin typeface="+mn-lt"/>
                <a:ea typeface="+mn-ea"/>
                <a:cs typeface="+mn-cs"/>
              </a:rPr>
              <a:t>areas, we calculated the number and rate of hyperthermia ED visits for climates representative of year</a:t>
            </a:r>
          </a:p>
          <a:p>
            <a:r>
              <a:rPr lang="en-US" sz="1200" b="0" i="0" u="none" strike="noStrike" kern="1200" baseline="0" dirty="0">
                <a:solidFill>
                  <a:schemeClr val="tx1"/>
                </a:solidFill>
                <a:latin typeface="+mn-lt"/>
                <a:ea typeface="+mn-ea"/>
                <a:cs typeface="+mn-cs"/>
              </a:rPr>
              <a:t>1995 (baseline period), as well as years 2050 and 2090 (future periods), for two climate change scenarios</a:t>
            </a:r>
          </a:p>
          <a:p>
            <a:r>
              <a:rPr lang="en-US" sz="1200" b="0" i="0" u="none" strike="noStrike" kern="1200" baseline="0" dirty="0">
                <a:solidFill>
                  <a:schemeClr val="tx1"/>
                </a:solidFill>
                <a:latin typeface="+mn-lt"/>
                <a:ea typeface="+mn-ea"/>
                <a:cs typeface="+mn-cs"/>
              </a:rPr>
              <a:t>based on outcomes from five global climate models. Without considering potential adaptation or population</a:t>
            </a:r>
          </a:p>
          <a:p>
            <a:r>
              <a:rPr lang="en-US" sz="1200" b="0" i="0" u="none" strike="noStrike" kern="1200" baseline="0" dirty="0">
                <a:solidFill>
                  <a:schemeClr val="tx1"/>
                </a:solidFill>
                <a:latin typeface="+mn-lt"/>
                <a:ea typeface="+mn-ea"/>
                <a:cs typeface="+mn-cs"/>
              </a:rPr>
              <a:t>growth and movement, we calculate that climate change alone will result in an additional 21,000–28,000</a:t>
            </a:r>
          </a:p>
          <a:p>
            <a:r>
              <a:rPr lang="en-US" sz="1200" b="0" i="0" u="none" strike="noStrike" kern="1200" baseline="0" dirty="0">
                <a:solidFill>
                  <a:schemeClr val="tx1"/>
                </a:solidFill>
                <a:latin typeface="+mn-lt"/>
                <a:ea typeface="+mn-ea"/>
                <a:cs typeface="+mn-cs"/>
              </a:rPr>
              <a:t>hyperthermia ED visits for May to September, with associated treatment costs between $6 million and $52</a:t>
            </a:r>
          </a:p>
          <a:p>
            <a:r>
              <a:rPr lang="en-US" sz="1200" b="0" i="0" u="none" strike="noStrike" kern="1200" baseline="0" dirty="0">
                <a:solidFill>
                  <a:schemeClr val="tx1"/>
                </a:solidFill>
                <a:latin typeface="+mn-lt"/>
                <a:ea typeface="+mn-ea"/>
                <a:cs typeface="+mn-cs"/>
              </a:rPr>
              <a:t>million (2015 U.S. dollars) by 2050; this increases to approximately 28,000–65,000 additional hyperthermia ED</a:t>
            </a:r>
          </a:p>
          <a:p>
            <a:r>
              <a:rPr lang="en-US" sz="1200" b="0" i="0" u="none" strike="noStrike" kern="1200" baseline="0" dirty="0">
                <a:solidFill>
                  <a:schemeClr val="tx1"/>
                </a:solidFill>
                <a:latin typeface="+mn-lt"/>
                <a:ea typeface="+mn-ea"/>
                <a:cs typeface="+mn-cs"/>
              </a:rPr>
              <a:t>visits with treatment costs between $9 million and $118 million (2015 U.S. dollars) by 2090.</a:t>
            </a:r>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21</a:t>
            </a:fld>
            <a:endParaRPr lang="en-US"/>
          </a:p>
        </p:txBody>
      </p:sp>
    </p:spTree>
    <p:extLst>
      <p:ext uri="{BB962C8B-B14F-4D97-AF65-F5344CB8AC3E}">
        <p14:creationId xmlns:p14="http://schemas.microsoft.com/office/powerpoint/2010/main" val="13022649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USGCRP assessment in 2016 showing the impact of extreme heat on mortality and morbidity. CDC authors on this chapter.</a:t>
            </a:r>
          </a:p>
        </p:txBody>
      </p:sp>
      <p:sp>
        <p:nvSpPr>
          <p:cNvPr id="4" name="Slide Number Placeholder 3"/>
          <p:cNvSpPr>
            <a:spLocks noGrp="1"/>
          </p:cNvSpPr>
          <p:nvPr>
            <p:ph type="sldNum" sz="quarter" idx="10"/>
          </p:nvPr>
        </p:nvSpPr>
        <p:spPr/>
        <p:txBody>
          <a:bodyPr/>
          <a:lstStyle/>
          <a:p>
            <a:fld id="{7E82054C-5FFB-4925-88B8-34BFE44764D6}" type="slidenum">
              <a:rPr lang="en-US" smtClean="0"/>
              <a:pPr/>
              <a:t>22</a:t>
            </a:fld>
            <a:endParaRPr lang="en-US"/>
          </a:p>
        </p:txBody>
      </p:sp>
    </p:spTree>
    <p:extLst>
      <p:ext uri="{BB962C8B-B14F-4D97-AF65-F5344CB8AC3E}">
        <p14:creationId xmlns:p14="http://schemas.microsoft.com/office/powerpoint/2010/main" val="26670913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 history of interagency collaboration between NOAA and CDC on heat and health:</a:t>
            </a:r>
          </a:p>
          <a:p>
            <a:endParaRPr lang="en-US" dirty="0"/>
          </a:p>
          <a:p>
            <a:r>
              <a:rPr lang="en-US" dirty="0"/>
              <a:t>Around 2011, NOAA and CDC had a MoU that lead to the seamless sharing of weather/climate data between NOAA (specifically erstwhile National Climatic Data Center NCDC, now National Center for Environmental Information NCEI) and CDC</a:t>
            </a:r>
          </a:p>
          <a:p>
            <a:r>
              <a:rPr lang="en-US" dirty="0"/>
              <a:t>NWS and CDC jointly organized a Heat Health Summit in 2014 in the NWS headquarters in Silver Springs.</a:t>
            </a:r>
          </a:p>
          <a:p>
            <a:r>
              <a:rPr lang="en-US" dirty="0"/>
              <a:t>NOAA, CDC and other agencies established the National Integrated Heat Health Information System NIHHIS to establish a platform to share the science and best practices undertaken by agencies on heat response and planning.</a:t>
            </a:r>
          </a:p>
          <a:p>
            <a:r>
              <a:rPr lang="en-US" dirty="0"/>
              <a:t>Research to action initiative between NWS and CDC to use robust epidemiologic modeling to redesign heat health warnings across the US.</a:t>
            </a:r>
          </a:p>
        </p:txBody>
      </p:sp>
      <p:sp>
        <p:nvSpPr>
          <p:cNvPr id="4" name="Slide Number Placeholder 3"/>
          <p:cNvSpPr>
            <a:spLocks noGrp="1"/>
          </p:cNvSpPr>
          <p:nvPr>
            <p:ph type="sldNum" sz="quarter" idx="10"/>
          </p:nvPr>
        </p:nvSpPr>
        <p:spPr/>
        <p:txBody>
          <a:bodyPr/>
          <a:lstStyle/>
          <a:p>
            <a:fld id="{7E82054C-5FFB-4925-88B8-34BFE44764D6}" type="slidenum">
              <a:rPr lang="en-US" smtClean="0"/>
              <a:pPr/>
              <a:t>3</a:t>
            </a:fld>
            <a:endParaRPr lang="en-US"/>
          </a:p>
        </p:txBody>
      </p:sp>
    </p:spTree>
    <p:extLst>
      <p:ext uri="{BB962C8B-B14F-4D97-AF65-F5344CB8AC3E}">
        <p14:creationId xmlns:p14="http://schemas.microsoft.com/office/powerpoint/2010/main" val="2575702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Just to highlight that it is an active area of research, with these review articles continuing to be published since the first one was published in 2011. This google search shows reviews published in 2019 and 2018 on the impacts of heat on specific subpopulations and low/middle income countries.</a:t>
            </a:r>
          </a:p>
        </p:txBody>
      </p:sp>
      <p:sp>
        <p:nvSpPr>
          <p:cNvPr id="4" name="Slide Number Placeholder 3"/>
          <p:cNvSpPr>
            <a:spLocks noGrp="1"/>
          </p:cNvSpPr>
          <p:nvPr>
            <p:ph type="sldNum" sz="quarter" idx="10"/>
          </p:nvPr>
        </p:nvSpPr>
        <p:spPr/>
        <p:txBody>
          <a:bodyPr/>
          <a:lstStyle/>
          <a:p>
            <a:fld id="{7E82054C-5FFB-4925-88B8-34BFE44764D6}" type="slidenum">
              <a:rPr lang="en-US" smtClean="0"/>
              <a:pPr/>
              <a:t>4</a:t>
            </a:fld>
            <a:endParaRPr lang="en-US"/>
          </a:p>
        </p:txBody>
      </p:sp>
    </p:spTree>
    <p:extLst>
      <p:ext uri="{BB962C8B-B14F-4D97-AF65-F5344CB8AC3E}">
        <p14:creationId xmlns:p14="http://schemas.microsoft.com/office/powerpoint/2010/main" val="4105546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CDC CRSCI</a:t>
            </a:r>
          </a:p>
        </p:txBody>
      </p:sp>
      <p:sp>
        <p:nvSpPr>
          <p:cNvPr id="4" name="Slide Number Placeholder 3"/>
          <p:cNvSpPr>
            <a:spLocks noGrp="1"/>
          </p:cNvSpPr>
          <p:nvPr>
            <p:ph type="sldNum" sz="quarter" idx="10"/>
          </p:nvPr>
        </p:nvSpPr>
        <p:spPr/>
        <p:txBody>
          <a:bodyPr/>
          <a:lstStyle/>
          <a:p>
            <a:fld id="{7E82054C-5FFB-4925-88B8-34BFE44764D6}" type="slidenum">
              <a:rPr lang="en-US" smtClean="0"/>
              <a:pPr/>
              <a:t>5</a:t>
            </a:fld>
            <a:endParaRPr lang="en-US"/>
          </a:p>
        </p:txBody>
      </p:sp>
    </p:spTree>
    <p:extLst>
      <p:ext uri="{BB962C8B-B14F-4D97-AF65-F5344CB8AC3E}">
        <p14:creationId xmlns:p14="http://schemas.microsoft.com/office/powerpoint/2010/main" val="14056927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USGCRP assessment in 2016 showing the impact of extreme heat on mortality and morbidity. CDC authors on this chapter.</a:t>
            </a:r>
          </a:p>
        </p:txBody>
      </p:sp>
      <p:sp>
        <p:nvSpPr>
          <p:cNvPr id="4" name="Slide Number Placeholder 3"/>
          <p:cNvSpPr>
            <a:spLocks noGrp="1"/>
          </p:cNvSpPr>
          <p:nvPr>
            <p:ph type="sldNum" sz="quarter" idx="10"/>
          </p:nvPr>
        </p:nvSpPr>
        <p:spPr/>
        <p:txBody>
          <a:bodyPr/>
          <a:lstStyle/>
          <a:p>
            <a:fld id="{7E82054C-5FFB-4925-88B8-34BFE44764D6}" type="slidenum">
              <a:rPr lang="en-US" smtClean="0"/>
              <a:pPr/>
              <a:t>6</a:t>
            </a:fld>
            <a:endParaRPr lang="en-US"/>
          </a:p>
        </p:txBody>
      </p:sp>
    </p:spTree>
    <p:extLst>
      <p:ext uri="{BB962C8B-B14F-4D97-AF65-F5344CB8AC3E}">
        <p14:creationId xmlns:p14="http://schemas.microsoft.com/office/powerpoint/2010/main" val="14679029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 history of interagency collaboration between NOAA and CDC on heat and health:</a:t>
            </a:r>
          </a:p>
          <a:p>
            <a:endParaRPr lang="en-US" dirty="0"/>
          </a:p>
          <a:p>
            <a:r>
              <a:rPr lang="en-US" dirty="0"/>
              <a:t>Around 2011, NOAA and CDC had a MoU that lead to the seamless sharing of weather/climate data between NOAA (specifically erstwhile National Climatic Data Center NCDC, now National Center for Environmental Information NCEI) and CDC</a:t>
            </a:r>
          </a:p>
          <a:p>
            <a:r>
              <a:rPr lang="en-US" dirty="0"/>
              <a:t>NWS and CDC jointly organized a Heat Health Summit in 2014 in the NWS headquarters in Silver Springs.</a:t>
            </a:r>
          </a:p>
          <a:p>
            <a:r>
              <a:rPr lang="en-US" dirty="0"/>
              <a:t>NOAA, CDC and other agencies established the National Integrated Heat Health Information System NIHHIS to establish a platform to share the science and best practices undertaken by agencies on heat response and planning.</a:t>
            </a:r>
          </a:p>
          <a:p>
            <a:r>
              <a:rPr lang="en-US" dirty="0"/>
              <a:t>Research to action initiative between NWS and CDC to use robust epidemiologic modeling to redesign heat health warnings across the US.</a:t>
            </a:r>
          </a:p>
        </p:txBody>
      </p:sp>
      <p:sp>
        <p:nvSpPr>
          <p:cNvPr id="4" name="Slide Number Placeholder 3"/>
          <p:cNvSpPr>
            <a:spLocks noGrp="1"/>
          </p:cNvSpPr>
          <p:nvPr>
            <p:ph type="sldNum" sz="quarter" idx="10"/>
          </p:nvPr>
        </p:nvSpPr>
        <p:spPr/>
        <p:txBody>
          <a:bodyPr/>
          <a:lstStyle/>
          <a:p>
            <a:fld id="{7E82054C-5FFB-4925-88B8-34BFE44764D6}" type="slidenum">
              <a:rPr lang="en-US" smtClean="0"/>
              <a:pPr/>
              <a:t>7</a:t>
            </a:fld>
            <a:endParaRPr lang="en-US"/>
          </a:p>
        </p:txBody>
      </p:sp>
    </p:spTree>
    <p:extLst>
      <p:ext uri="{BB962C8B-B14F-4D97-AF65-F5344CB8AC3E}">
        <p14:creationId xmlns:p14="http://schemas.microsoft.com/office/powerpoint/2010/main" val="9745307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8</a:t>
            </a:fld>
            <a:endParaRPr lang="en-US"/>
          </a:p>
        </p:txBody>
      </p:sp>
    </p:spTree>
    <p:extLst>
      <p:ext uri="{BB962C8B-B14F-4D97-AF65-F5344CB8AC3E}">
        <p14:creationId xmlns:p14="http://schemas.microsoft.com/office/powerpoint/2010/main" val="19552943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9</a:t>
            </a:fld>
            <a:endParaRPr lang="en-US"/>
          </a:p>
        </p:txBody>
      </p:sp>
    </p:spTree>
    <p:extLst>
      <p:ext uri="{BB962C8B-B14F-4D97-AF65-F5344CB8AC3E}">
        <p14:creationId xmlns:p14="http://schemas.microsoft.com/office/powerpoint/2010/main" val="39795424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a:xfrm>
            <a:off x="457200" y="1981200"/>
            <a:ext cx="8229600" cy="1676400"/>
          </a:xfrm>
          <a:prstGeom prst="rect">
            <a:avLst/>
          </a:prstGeom>
        </p:spPr>
        <p:txBody>
          <a:bodyPr/>
          <a:lstStyle>
            <a:lvl1pPr>
              <a:lnSpc>
                <a:spcPts val="3000"/>
              </a:lnSpc>
              <a:defRPr sz="2800" b="1" baseline="0">
                <a:effectLst/>
                <a:latin typeface="Calibri" pitchFamily="34" charset="0"/>
              </a:defRPr>
            </a:lvl1pPr>
          </a:lstStyle>
          <a:p>
            <a:endParaRPr lang="en-US" dirty="0"/>
          </a:p>
        </p:txBody>
      </p:sp>
      <p:sp>
        <p:nvSpPr>
          <p:cNvPr id="5" name="Subtitle 2"/>
          <p:cNvSpPr>
            <a:spLocks noGrp="1"/>
          </p:cNvSpPr>
          <p:nvPr>
            <p:ph type="subTitle" idx="1"/>
          </p:nvPr>
        </p:nvSpPr>
        <p:spPr>
          <a:xfrm>
            <a:off x="1371600" y="3886200"/>
            <a:ext cx="6400800" cy="457200"/>
          </a:xfrm>
          <a:prstGeom prst="rect">
            <a:avLst/>
          </a:prstGeom>
        </p:spPr>
        <p:txBody>
          <a:bodyPr/>
          <a:lstStyle>
            <a:lvl1pPr marL="0" indent="0" algn="ctr">
              <a:buNone/>
              <a:defRPr sz="2000" b="1" baseline="0">
                <a:solidFill>
                  <a:schemeClr val="bg2"/>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9" name="Text Placeholder 8"/>
          <p:cNvSpPr>
            <a:spLocks noGrp="1"/>
          </p:cNvSpPr>
          <p:nvPr>
            <p:ph type="body" sz="quarter" idx="10"/>
          </p:nvPr>
        </p:nvSpPr>
        <p:spPr>
          <a:xfrm>
            <a:off x="1371600" y="4267200"/>
            <a:ext cx="6400800" cy="1295400"/>
          </a:xfrm>
          <a:prstGeom prst="rect">
            <a:avLst/>
          </a:prstGeom>
        </p:spPr>
        <p:txBody>
          <a:bodyPr/>
          <a:lstStyle>
            <a:lvl1pPr algn="ctr">
              <a:lnSpc>
                <a:spcPts val="2000"/>
              </a:lnSpc>
              <a:buNone/>
              <a:defRPr sz="1800" baseline="0">
                <a:solidFill>
                  <a:schemeClr val="tx1"/>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513D0FA-5D96-4975-AD1D-2F604C7B93E3}" type="datetimeFigureOut">
              <a:rPr lang="en-US" smtClean="0"/>
              <a:t>11/18/2019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FA08A6-1D8D-45D5-8A66-2A28F8FB4C1C}" type="slidenum">
              <a:rPr lang="en-US" smtClean="0"/>
              <a:t>‹#›</a:t>
            </a:fld>
            <a:endParaRPr lang="en-US"/>
          </a:p>
        </p:txBody>
      </p:sp>
    </p:spTree>
    <p:extLst>
      <p:ext uri="{BB962C8B-B14F-4D97-AF65-F5344CB8AC3E}">
        <p14:creationId xmlns:p14="http://schemas.microsoft.com/office/powerpoint/2010/main" val="755948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sic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effectLst/>
                <a:latin typeface="Calibri" pitchFamily="34" charset="0"/>
              </a:defRPr>
            </a:lvl1pPr>
          </a:lstStyle>
          <a:p>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marL="342900" indent="-342900">
              <a:buClr>
                <a:schemeClr val="accent1"/>
              </a:buClr>
              <a:buSzPct val="70000"/>
              <a:buFont typeface="Wingdings" pitchFamily="2" charset="2"/>
              <a:buChar char="§"/>
              <a:defRPr sz="2400" b="1" baseline="0">
                <a:solidFill>
                  <a:schemeClr val="bg2"/>
                </a:solidFill>
                <a:latin typeface="Calibri" pitchFamily="34" charset="0"/>
              </a:defRPr>
            </a:lvl1pPr>
            <a:lvl2pPr marL="742950" indent="-285750">
              <a:buClr>
                <a:schemeClr val="tx1"/>
              </a:buClr>
              <a:buSzPct val="100000"/>
              <a:buFont typeface="Arial" pitchFamily="34" charset="0"/>
              <a:buChar char="•"/>
              <a:defRPr sz="2000">
                <a:solidFill>
                  <a:schemeClr val="bg2"/>
                </a:solidFill>
              </a:defRPr>
            </a:lvl2pPr>
            <a:lvl3pPr marL="1143000" indent="-228600">
              <a:buClr>
                <a:schemeClr val="tx1"/>
              </a:buClr>
              <a:buSzPct val="100000"/>
              <a:buFont typeface="Courier New" pitchFamily="49" charset="0"/>
              <a:buChar char="o"/>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endParaRPr lang="en-US" dirty="0"/>
          </a:p>
          <a:p>
            <a:pPr lvl="1"/>
            <a:endParaRPr lang="en-US" dirty="0"/>
          </a:p>
          <a:p>
            <a:pPr lvl="2"/>
            <a:endParaRPr lang="en-US" dirty="0"/>
          </a:p>
        </p:txBody>
      </p:sp>
      <p:sp>
        <p:nvSpPr>
          <p:cNvPr id="6" name="Text Placeholder 5"/>
          <p:cNvSpPr>
            <a:spLocks noGrp="1"/>
          </p:cNvSpPr>
          <p:nvPr userDrawn="1">
            <p:ph type="body" sz="quarter" idx="11" hasCustomPrompt="1"/>
          </p:nvPr>
        </p:nvSpPr>
        <p:spPr>
          <a:xfrm>
            <a:off x="457200" y="6019800"/>
            <a:ext cx="8229600" cy="381000"/>
          </a:xfrm>
          <a:prstGeom prst="rect">
            <a:avLst/>
          </a:prstGeom>
        </p:spPr>
        <p:txBody>
          <a:bodyPr anchor="b"/>
          <a:lstStyle>
            <a:lvl1pPr>
              <a:buNone/>
              <a:defRPr sz="1100">
                <a:solidFill>
                  <a:schemeClr val="tx1"/>
                </a:solidFill>
                <a:latin typeface="Calibri" pitchFamily="34" charset="0"/>
              </a:defRPr>
            </a:lvl1pPr>
          </a:lstStyle>
          <a:p>
            <a:r>
              <a:rPr lang="en-US" dirty="0"/>
              <a:t>* Citations, references, and credits</a:t>
            </a: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ata Slide (For content heavy tables and chart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effectLst/>
                <a:latin typeface="Calibri" pitchFamily="34" charset="0"/>
              </a:defRPr>
            </a:lvl1pPr>
          </a:lstStyle>
          <a:p>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marL="342900" indent="-342900">
              <a:buClr>
                <a:schemeClr val="tx1"/>
              </a:buClr>
              <a:buSzPct val="70000"/>
              <a:buFont typeface="Arial" pitchFamily="34" charset="0"/>
              <a:buChar char="•"/>
              <a:defRPr sz="2400" b="1" baseline="0">
                <a:solidFill>
                  <a:schemeClr val="bg2"/>
                </a:solidFill>
                <a:latin typeface="Calibri" pitchFamily="34" charset="0"/>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endParaRPr lang="en-US" dirty="0"/>
          </a:p>
        </p:txBody>
      </p:sp>
      <p:sp>
        <p:nvSpPr>
          <p:cNvPr id="7" name="Text Placeholder 5"/>
          <p:cNvSpPr>
            <a:spLocks noGrp="1"/>
          </p:cNvSpPr>
          <p:nvPr>
            <p:ph type="body" sz="quarter" idx="11" hasCustomPrompt="1"/>
          </p:nvPr>
        </p:nvSpPr>
        <p:spPr>
          <a:xfrm>
            <a:off x="457200" y="6019800"/>
            <a:ext cx="8229600" cy="381000"/>
          </a:xfrm>
          <a:prstGeom prst="rect">
            <a:avLst/>
          </a:prstGeom>
        </p:spPr>
        <p:txBody>
          <a:bodyPr anchor="b"/>
          <a:lstStyle>
            <a:lvl1pPr>
              <a:buNone/>
              <a:defRPr sz="1100">
                <a:solidFill>
                  <a:schemeClr val="tx1"/>
                </a:solidFill>
                <a:latin typeface="Calibri" pitchFamily="34" charset="0"/>
              </a:defRPr>
            </a:lvl1pPr>
          </a:lstStyle>
          <a:p>
            <a:r>
              <a:rPr lang="en-US" dirty="0"/>
              <a:t>* Citations, references, and credits</a:t>
            </a: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Bad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371600" y="3886200"/>
            <a:ext cx="6400800" cy="457200"/>
          </a:xfrm>
          <a:prstGeom prst="rect">
            <a:avLst/>
          </a:prstGeom>
        </p:spPr>
        <p:txBody>
          <a:bodyPr/>
          <a:lstStyle>
            <a:lvl1pPr marL="0" indent="0" algn="ctr">
              <a:buNone/>
              <a:defRPr sz="2000" b="1" baseline="0">
                <a:solidFill>
                  <a:schemeClr val="bg2"/>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9" name="Text Placeholder 8"/>
          <p:cNvSpPr>
            <a:spLocks noGrp="1"/>
          </p:cNvSpPr>
          <p:nvPr>
            <p:ph type="body" sz="quarter" idx="10"/>
          </p:nvPr>
        </p:nvSpPr>
        <p:spPr>
          <a:xfrm>
            <a:off x="1371600" y="4267200"/>
            <a:ext cx="6400800" cy="1295400"/>
          </a:xfrm>
          <a:prstGeom prst="rect">
            <a:avLst/>
          </a:prstGeom>
        </p:spPr>
        <p:txBody>
          <a:bodyPr/>
          <a:lstStyle>
            <a:lvl1pPr algn="ctr">
              <a:lnSpc>
                <a:spcPts val="2000"/>
              </a:lnSpc>
              <a:buNone/>
              <a:defRPr sz="1800" baseline="0">
                <a:solidFill>
                  <a:schemeClr val="tx1"/>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
        <p:nvSpPr>
          <p:cNvPr id="11" name="Title 1"/>
          <p:cNvSpPr>
            <a:spLocks noGrp="1"/>
          </p:cNvSpPr>
          <p:nvPr>
            <p:ph type="title"/>
          </p:nvPr>
        </p:nvSpPr>
        <p:spPr>
          <a:xfrm>
            <a:off x="457200" y="1981200"/>
            <a:ext cx="8229600" cy="1676400"/>
          </a:xfrm>
          <a:prstGeom prst="rect">
            <a:avLst/>
          </a:prstGeom>
        </p:spPr>
        <p:txBody>
          <a:bodyPr/>
          <a:lstStyle>
            <a:lvl1pPr>
              <a:lnSpc>
                <a:spcPts val="3000"/>
              </a:lnSpc>
              <a:defRPr sz="2800" b="1" baseline="0">
                <a:effectLst/>
                <a:latin typeface="Calibri" pitchFamily="34" charset="0"/>
              </a:defRPr>
            </a:lvl1pPr>
          </a:lstStyle>
          <a:p>
            <a:endParaRPr lang="en-US"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sic Content Badg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effectLst/>
                <a:latin typeface="Calibri" pitchFamily="34" charset="0"/>
              </a:defRPr>
            </a:lvl1pPr>
          </a:lstStyle>
          <a:p>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marL="342900" indent="-342900">
              <a:buClr>
                <a:schemeClr val="tx1"/>
              </a:buClr>
              <a:buSzPct val="70000"/>
              <a:buFont typeface="Arial" pitchFamily="34" charset="0"/>
              <a:buChar char="•"/>
              <a:defRPr sz="2400" b="1" baseline="0">
                <a:solidFill>
                  <a:schemeClr val="bg2"/>
                </a:solidFill>
                <a:latin typeface="Calibri" pitchFamily="34" charset="0"/>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endParaRPr lang="en-US" dirty="0"/>
          </a:p>
        </p:txBody>
      </p:sp>
      <p:sp>
        <p:nvSpPr>
          <p:cNvPr id="5" name="Text Placeholder 5"/>
          <p:cNvSpPr>
            <a:spLocks noGrp="1"/>
          </p:cNvSpPr>
          <p:nvPr>
            <p:ph type="body" sz="quarter" idx="11" hasCustomPrompt="1"/>
          </p:nvPr>
        </p:nvSpPr>
        <p:spPr>
          <a:xfrm>
            <a:off x="2133600" y="6019800"/>
            <a:ext cx="6553200" cy="381000"/>
          </a:xfrm>
          <a:prstGeom prst="rect">
            <a:avLst/>
          </a:prstGeom>
        </p:spPr>
        <p:txBody>
          <a:bodyPr anchor="b"/>
          <a:lstStyle>
            <a:lvl1pPr>
              <a:buNone/>
              <a:defRPr sz="1100">
                <a:solidFill>
                  <a:schemeClr val="tx1"/>
                </a:solidFill>
                <a:latin typeface="Calibri" pitchFamily="34" charset="0"/>
              </a:defRPr>
            </a:lvl1pPr>
          </a:lstStyle>
          <a:p>
            <a:r>
              <a:rPr lang="en-US" dirty="0"/>
              <a:t>* Citations, references, and credits</a:t>
            </a: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3" y="1271016"/>
            <a:ext cx="7772400" cy="1362075"/>
          </a:xfrm>
          <a:prstGeom prst="rect">
            <a:avLst/>
          </a:prstGeom>
        </p:spPr>
        <p:txBody>
          <a:bodyPr anchor="t"/>
          <a:lstStyle>
            <a:lvl1pPr algn="ctr">
              <a:lnSpc>
                <a:spcPts val="3800"/>
              </a:lnSpc>
              <a:defRPr sz="3600" b="1" cap="all" baseline="0">
                <a:effectLst/>
                <a:latin typeface="Calibri" pitchFamily="34" charset="0"/>
              </a:defRPr>
            </a:lvl1pPr>
          </a:lstStyle>
          <a:p>
            <a:endParaRPr lang="en-US" dirty="0"/>
          </a:p>
        </p:txBody>
      </p:sp>
      <p:sp>
        <p:nvSpPr>
          <p:cNvPr id="3" name="Text Placeholder 2"/>
          <p:cNvSpPr>
            <a:spLocks noGrp="1"/>
          </p:cNvSpPr>
          <p:nvPr>
            <p:ph type="body" idx="1"/>
          </p:nvPr>
        </p:nvSpPr>
        <p:spPr>
          <a:xfrm>
            <a:off x="684213" y="2743200"/>
            <a:ext cx="7772400" cy="1500187"/>
          </a:xfrm>
          <a:prstGeom prst="rect">
            <a:avLst/>
          </a:prstGeom>
        </p:spPr>
        <p:txBody>
          <a:bodyPr anchor="t" anchorCtr="0"/>
          <a:lstStyle>
            <a:lvl1pPr marL="0" indent="0" algn="ctr">
              <a:lnSpc>
                <a:spcPts val="2200"/>
              </a:lnSpc>
              <a:buNone/>
              <a:defRPr sz="2000" baseline="0">
                <a:solidFill>
                  <a:schemeClr val="bg2"/>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baseline="0">
                <a:effectLst/>
                <a:latin typeface="Calibri" pitchFamily="34" charset="0"/>
              </a:defRPr>
            </a:lvl1pPr>
          </a:lstStyle>
          <a:p>
            <a:endParaRPr lang="en-US" dirty="0"/>
          </a:p>
        </p:txBody>
      </p:sp>
      <p:sp>
        <p:nvSpPr>
          <p:cNvPr id="3" name="Content Placeholder 2"/>
          <p:cNvSpPr>
            <a:spLocks noGrp="1"/>
          </p:cNvSpPr>
          <p:nvPr>
            <p:ph idx="1"/>
          </p:nvPr>
        </p:nvSpPr>
        <p:spPr>
          <a:xfrm>
            <a:off x="3575050" y="273051"/>
            <a:ext cx="5111750" cy="5518150"/>
          </a:xfrm>
          <a:prstGeom prst="rect">
            <a:avLst/>
          </a:prstGeom>
        </p:spPr>
        <p:txBody>
          <a:bodyPr anchor="ctr" anchorCtr="0"/>
          <a:lstStyle>
            <a:lvl1pPr marL="342900" indent="-342900">
              <a:buClr>
                <a:schemeClr val="tx1"/>
              </a:buClr>
              <a:buSzPct val="70000"/>
              <a:buFont typeface="Wingdings" pitchFamily="2" charset="2"/>
              <a:buChar char="§"/>
              <a:defRPr sz="2400" b="1">
                <a:solidFill>
                  <a:schemeClr val="bg2"/>
                </a:solidFill>
                <a:latin typeface="Calibri" pitchFamily="34" charset="0"/>
              </a:defRPr>
            </a:lvl1pPr>
            <a:lvl2pPr marL="742950" indent="-285750">
              <a:buClr>
                <a:schemeClr val="tx1"/>
              </a:buClr>
              <a:buSzPct val="100000"/>
              <a:buFont typeface="Arial" pitchFamily="34" charset="0"/>
              <a:buChar char="•"/>
              <a:defRPr sz="2000">
                <a:solidFill>
                  <a:schemeClr val="bg2"/>
                </a:solidFill>
              </a:defRPr>
            </a:lvl2pPr>
            <a:lvl3pPr marL="1143000" indent="-228600">
              <a:buClr>
                <a:schemeClr val="tx1"/>
              </a:buClr>
              <a:buSzPct val="100000"/>
              <a:buFont typeface="Courier New" pitchFamily="49" charset="0"/>
              <a:buChar char="o"/>
              <a:defRPr sz="1800">
                <a:solidFill>
                  <a:schemeClr val="bg2"/>
                </a:solidFill>
              </a:defRPr>
            </a:lvl3pPr>
            <a:lvl4pPr>
              <a:buClr>
                <a:schemeClr val="tx1"/>
              </a:buClr>
              <a:buSzPct val="70000"/>
              <a:buFont typeface="Courier New" pitchFamily="49" charset="0"/>
              <a:buChar char="o"/>
              <a:defRPr sz="1800">
                <a:solidFill>
                  <a:schemeClr val="bg2"/>
                </a:solidFill>
              </a:defRPr>
            </a:lvl4pPr>
            <a:lvl5pPr>
              <a:buClr>
                <a:schemeClr val="tx1"/>
              </a:buClr>
              <a:buSzPct val="70000"/>
              <a:buFont typeface="Arial" pitchFamily="34" charset="0"/>
              <a:buChar char="•"/>
              <a:defRPr sz="1800">
                <a:solidFill>
                  <a:schemeClr val="bg2"/>
                </a:solidFill>
              </a:defRPr>
            </a:lvl5pPr>
            <a:lvl6pPr>
              <a:defRPr sz="2000"/>
            </a:lvl6pPr>
            <a:lvl7pPr>
              <a:defRPr sz="2000"/>
            </a:lvl7pPr>
            <a:lvl8pPr>
              <a:defRPr sz="2000"/>
            </a:lvl8pPr>
            <a:lvl9pPr>
              <a:defRPr sz="2000"/>
            </a:lvl9pPr>
          </a:lstStyle>
          <a:p>
            <a:pPr lvl="0"/>
            <a:endParaRPr lang="en-US" dirty="0"/>
          </a:p>
          <a:p>
            <a:pPr lvl="1"/>
            <a:endParaRPr lang="en-US" dirty="0"/>
          </a:p>
          <a:p>
            <a:pPr lvl="2"/>
            <a:endParaRPr lang="en-US" dirty="0"/>
          </a:p>
        </p:txBody>
      </p:sp>
      <p:sp>
        <p:nvSpPr>
          <p:cNvPr id="4" name="Text Placeholder 3"/>
          <p:cNvSpPr>
            <a:spLocks noGrp="1"/>
          </p:cNvSpPr>
          <p:nvPr>
            <p:ph type="body" sz="half" idx="2"/>
          </p:nvPr>
        </p:nvSpPr>
        <p:spPr>
          <a:xfrm>
            <a:off x="457200" y="1435101"/>
            <a:ext cx="3008313" cy="4356099"/>
          </a:xfrm>
          <a:prstGeom prst="rect">
            <a:avLst/>
          </a:prstGeom>
        </p:spPr>
        <p:txBody>
          <a:bodyPr/>
          <a:lstStyle>
            <a:lvl1pPr marL="0" indent="0">
              <a:buNone/>
              <a:defRPr sz="1400" baseline="0">
                <a:solidFill>
                  <a:schemeClr val="bg2"/>
                </a:solidFill>
                <a:latin typeface="Calibr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a:p>
        </p:txBody>
      </p:sp>
      <p:sp>
        <p:nvSpPr>
          <p:cNvPr id="6" name="Text Placeholder 5"/>
          <p:cNvSpPr>
            <a:spLocks noGrp="1"/>
          </p:cNvSpPr>
          <p:nvPr>
            <p:ph type="body" sz="quarter" idx="11" hasCustomPrompt="1"/>
          </p:nvPr>
        </p:nvSpPr>
        <p:spPr>
          <a:xfrm>
            <a:off x="457200" y="6019800"/>
            <a:ext cx="8229600" cy="381000"/>
          </a:xfrm>
          <a:prstGeom prst="rect">
            <a:avLst/>
          </a:prstGeom>
        </p:spPr>
        <p:txBody>
          <a:bodyPr anchor="b"/>
          <a:lstStyle>
            <a:lvl1pPr>
              <a:buNone/>
              <a:defRPr sz="1100">
                <a:solidFill>
                  <a:schemeClr val="tx1"/>
                </a:solidFill>
                <a:latin typeface="Calibri" pitchFamily="34" charset="0"/>
              </a:defRPr>
            </a:lvl1pPr>
          </a:lstStyle>
          <a:p>
            <a:r>
              <a:rPr lang="en-US" dirty="0"/>
              <a:t>* Citations, references, and credits</a:t>
            </a: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baseline="0">
                <a:effectLst/>
                <a:latin typeface="Calibri" pitchFamily="34" charset="0"/>
              </a:defRPr>
            </a:lvl1pPr>
          </a:lstStyle>
          <a:p>
            <a:endParaRPr lang="en-US" dirty="0"/>
          </a:p>
        </p:txBody>
      </p:sp>
      <p:sp>
        <p:nvSpPr>
          <p:cNvPr id="3" name="Picture Placeholder 2"/>
          <p:cNvSpPr>
            <a:spLocks noGrp="1"/>
          </p:cNvSpPr>
          <p:nvPr>
            <p:ph type="pic" idx="1"/>
          </p:nvPr>
        </p:nvSpPr>
        <p:spPr>
          <a:xfrm>
            <a:off x="1792288" y="612775"/>
            <a:ext cx="5486400" cy="4114800"/>
          </a:xfrm>
          <a:prstGeom prst="rect">
            <a:avLst/>
          </a:prstGeom>
          <a:ln w="25400">
            <a:solidFill>
              <a:schemeClr val="bg1"/>
            </a:solidFill>
          </a:ln>
          <a:effectLst>
            <a:outerShdw blurRad="44450" dist="27940" dir="5400000" algn="ctr">
              <a:srgbClr val="000000">
                <a:alpha val="32000"/>
              </a:srgbClr>
            </a:outerShdw>
          </a:effectLst>
        </p:spPr>
        <p:txBody>
          <a:bodyPr/>
          <a:lstStyle>
            <a:lvl1pPr marL="0" indent="0">
              <a:buNone/>
              <a:defRPr sz="3200">
                <a:latin typeface="Calibri"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baseline="0">
                <a:solidFill>
                  <a:schemeClr val="bg2"/>
                </a:solidFill>
                <a:latin typeface="Calibr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371600" y="1981200"/>
            <a:ext cx="6400800" cy="2057400"/>
          </a:xfrm>
          <a:prstGeom prst="rect">
            <a:avLst/>
          </a:prstGeom>
        </p:spPr>
        <p:txBody>
          <a:bodyPr/>
          <a:lstStyle>
            <a:lvl1pPr marL="0" indent="0" algn="ctr">
              <a:buNone/>
              <a:defRPr sz="2800" b="1" baseline="0">
                <a:solidFill>
                  <a:schemeClr val="bg2"/>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cstate="print">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4" r:id="rId1"/>
    <p:sldLayoutId id="2147483665" r:id="rId2"/>
    <p:sldLayoutId id="2147483686" r:id="rId3"/>
    <p:sldLayoutId id="2147483684" r:id="rId4"/>
    <p:sldLayoutId id="2147483685" r:id="rId5"/>
    <p:sldLayoutId id="2147483655" r:id="rId6"/>
    <p:sldLayoutId id="2147483660" r:id="rId7"/>
    <p:sldLayoutId id="2147483661" r:id="rId8"/>
    <p:sldLayoutId id="2147483666" r:id="rId9"/>
    <p:sldLayoutId id="2147483687" r:id="rId10"/>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1.emf"/></Relationships>
</file>

<file path=ppt/slides/_rels/slide1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4.emf"/></Relationships>
</file>

<file path=ppt/slides/_rels/slide1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cid:ii_jw8frbfx3" TargetMode="Externa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hyperlink" Target="mailto:ssaha@cdc.gov" TargetMode="External"/><Relationship Id="rId2" Type="http://schemas.openxmlformats.org/officeDocument/2006/relationships/image" Target="../media/image5.gif"/><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8.emf"/></Relationships>
</file>

<file path=ppt/slides/_rels/slide2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chart" Target="../charts/chart1.xml"/></Relationships>
</file>

<file path=ppt/slides/_rels/slide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ogos of the United States Department of Health and Human Services and Centers for Disease Control and Prevention"/>
          <p:cNvPicPr>
            <a:picLocks noChangeAspect="1"/>
          </p:cNvPicPr>
          <p:nvPr/>
        </p:nvPicPr>
        <p:blipFill>
          <a:blip r:embed="rId3" cstate="print"/>
          <a:stretch>
            <a:fillRect/>
          </a:stretch>
        </p:blipFill>
        <p:spPr>
          <a:xfrm>
            <a:off x="152400" y="6515100"/>
            <a:ext cx="190500" cy="190500"/>
          </a:xfrm>
          <a:prstGeom prst="rect">
            <a:avLst/>
          </a:prstGeom>
        </p:spPr>
      </p:pic>
      <p:sp>
        <p:nvSpPr>
          <p:cNvPr id="8" name="Text Placeholder 5"/>
          <p:cNvSpPr txBox="1">
            <a:spLocks/>
          </p:cNvSpPr>
          <p:nvPr/>
        </p:nvSpPr>
        <p:spPr>
          <a:xfrm>
            <a:off x="2143125" y="6270192"/>
            <a:ext cx="5124450" cy="244907"/>
          </a:xfrm>
          <a:prstGeom prst="rect">
            <a:avLst/>
          </a:prstGeom>
        </p:spPr>
        <p:txBody>
          <a:bodyPr/>
          <a:lstStyle>
            <a:lvl1pPr marL="342900" indent="-342900" algn="l" defTabSz="914400" rtl="0" eaLnBrk="1" latinLnBrk="0" hangingPunct="1">
              <a:spcBef>
                <a:spcPct val="20000"/>
              </a:spcBef>
              <a:buFont typeface="Arial" pitchFamily="34" charset="0"/>
              <a:buNone/>
              <a:defRPr sz="1000" kern="1200" baseline="0">
                <a:solidFill>
                  <a:schemeClr val="bg1"/>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National Center for Environmental Health</a:t>
            </a:r>
          </a:p>
        </p:txBody>
      </p:sp>
      <p:sp>
        <p:nvSpPr>
          <p:cNvPr id="11" name="Text Placeholder 6"/>
          <p:cNvSpPr txBox="1">
            <a:spLocks/>
          </p:cNvSpPr>
          <p:nvPr/>
        </p:nvSpPr>
        <p:spPr>
          <a:xfrm>
            <a:off x="2143125" y="6451726"/>
            <a:ext cx="3237688" cy="253873"/>
          </a:xfrm>
          <a:prstGeom prst="rect">
            <a:avLst/>
          </a:prstGeom>
        </p:spPr>
        <p:txBody>
          <a:bodyPr/>
          <a:lstStyle>
            <a:lvl1pPr marL="342900" indent="-342900" algn="l" defTabSz="914400" rtl="0" eaLnBrk="1" latinLnBrk="0" hangingPunct="1">
              <a:spcBef>
                <a:spcPct val="20000"/>
              </a:spcBef>
              <a:buFont typeface="Arial" pitchFamily="34" charset="0"/>
              <a:buNone/>
              <a:defRPr sz="1000" kern="1200" baseline="0">
                <a:solidFill>
                  <a:schemeClr val="bg1"/>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Division of Environmental Health Science and Practice</a:t>
            </a:r>
          </a:p>
        </p:txBody>
      </p:sp>
      <p:sp>
        <p:nvSpPr>
          <p:cNvPr id="10" name="TextBox 9">
            <a:extLst>
              <a:ext uri="{FF2B5EF4-FFF2-40B4-BE49-F238E27FC236}">
                <a16:creationId xmlns:a16="http://schemas.microsoft.com/office/drawing/2014/main" id="{386515EA-81F4-47BB-B7A3-57AD316EDE78}"/>
              </a:ext>
            </a:extLst>
          </p:cNvPr>
          <p:cNvSpPr txBox="1"/>
          <p:nvPr/>
        </p:nvSpPr>
        <p:spPr>
          <a:xfrm>
            <a:off x="2034922" y="2976974"/>
            <a:ext cx="5083443" cy="2369880"/>
          </a:xfrm>
          <a:prstGeom prst="rect">
            <a:avLst/>
          </a:prstGeom>
          <a:noFill/>
        </p:spPr>
        <p:txBody>
          <a:bodyPr wrap="none" rtlCol="0">
            <a:spAutoFit/>
          </a:bodyPr>
          <a:lstStyle/>
          <a:p>
            <a:pPr algn="ctr"/>
            <a:r>
              <a:rPr lang="en-US" sz="2400" dirty="0">
                <a:solidFill>
                  <a:schemeClr val="accent3">
                    <a:lumMod val="75000"/>
                  </a:schemeClr>
                </a:solidFill>
                <a:latin typeface="Arial Narrow" panose="020B0606020202030204" pitchFamily="34" charset="0"/>
              </a:rPr>
              <a:t>Shubhayu Saha</a:t>
            </a:r>
          </a:p>
          <a:p>
            <a:pPr algn="ctr"/>
            <a:endParaRPr lang="en-US" sz="2400" dirty="0">
              <a:solidFill>
                <a:schemeClr val="accent3">
                  <a:lumMod val="75000"/>
                </a:schemeClr>
              </a:solidFill>
              <a:latin typeface="Arial Narrow" panose="020B0606020202030204" pitchFamily="34" charset="0"/>
            </a:endParaRPr>
          </a:p>
          <a:p>
            <a:pPr algn="ctr"/>
            <a:endParaRPr lang="en-US" sz="2400" dirty="0">
              <a:solidFill>
                <a:schemeClr val="accent3">
                  <a:lumMod val="75000"/>
                </a:schemeClr>
              </a:solidFill>
              <a:latin typeface="Arial Narrow" panose="020B0606020202030204" pitchFamily="34" charset="0"/>
            </a:endParaRPr>
          </a:p>
          <a:p>
            <a:pPr algn="ctr"/>
            <a:r>
              <a:rPr lang="en-US" sz="2400" dirty="0">
                <a:solidFill>
                  <a:schemeClr val="accent3">
                    <a:lumMod val="75000"/>
                  </a:schemeClr>
                </a:solidFill>
                <a:latin typeface="Arial Narrow" panose="020B0606020202030204" pitchFamily="34" charset="0"/>
              </a:rPr>
              <a:t>National Center for Environmental Health</a:t>
            </a:r>
          </a:p>
          <a:p>
            <a:pPr algn="ctr"/>
            <a:r>
              <a:rPr lang="en-US" sz="2400" dirty="0">
                <a:solidFill>
                  <a:schemeClr val="accent3">
                    <a:lumMod val="75000"/>
                  </a:schemeClr>
                </a:solidFill>
                <a:latin typeface="Arial Narrow" panose="020B0606020202030204" pitchFamily="34" charset="0"/>
              </a:rPr>
              <a:t>Centers for Disease Control and Prevention</a:t>
            </a:r>
          </a:p>
          <a:p>
            <a:pPr algn="ctr"/>
            <a:endParaRPr lang="en-US" sz="2800" dirty="0">
              <a:solidFill>
                <a:schemeClr val="accent3">
                  <a:lumMod val="75000"/>
                </a:schemeClr>
              </a:solidFill>
              <a:latin typeface="Arial Narrow" panose="020B0606020202030204" pitchFamily="34" charset="0"/>
            </a:endParaRPr>
          </a:p>
        </p:txBody>
      </p:sp>
      <p:sp>
        <p:nvSpPr>
          <p:cNvPr id="13" name="TextBox 12">
            <a:extLst>
              <a:ext uri="{FF2B5EF4-FFF2-40B4-BE49-F238E27FC236}">
                <a16:creationId xmlns:a16="http://schemas.microsoft.com/office/drawing/2014/main" id="{6408D7E4-F6CA-4700-972A-7A0F7829724D}"/>
              </a:ext>
            </a:extLst>
          </p:cNvPr>
          <p:cNvSpPr txBox="1"/>
          <p:nvPr/>
        </p:nvSpPr>
        <p:spPr>
          <a:xfrm>
            <a:off x="444920" y="776370"/>
            <a:ext cx="8254183" cy="1077218"/>
          </a:xfrm>
          <a:prstGeom prst="rect">
            <a:avLst/>
          </a:prstGeom>
          <a:noFill/>
        </p:spPr>
        <p:txBody>
          <a:bodyPr wrap="none" rtlCol="0">
            <a:spAutoFit/>
          </a:bodyPr>
          <a:lstStyle/>
          <a:p>
            <a:pPr algn="ctr"/>
            <a:r>
              <a:rPr lang="en-US" sz="3200" dirty="0">
                <a:latin typeface="Arial Narrow" panose="020B0606020202030204" pitchFamily="34" charset="0"/>
              </a:rPr>
              <a:t>Informing public health preparedness to extreme heat:</a:t>
            </a:r>
          </a:p>
          <a:p>
            <a:pPr algn="ctr"/>
            <a:r>
              <a:rPr lang="en-US" sz="3200" dirty="0">
                <a:latin typeface="Arial Narrow" panose="020B0606020202030204" pitchFamily="34" charset="0"/>
              </a:rPr>
              <a:t>Translation of science to practice</a:t>
            </a: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ogos of the United States Department of Health and Human Services and Centers for Disease Control and Prevention"/>
          <p:cNvPicPr>
            <a:picLocks noChangeAspect="1"/>
          </p:cNvPicPr>
          <p:nvPr/>
        </p:nvPicPr>
        <p:blipFill>
          <a:blip r:embed="rId3" cstate="print"/>
          <a:stretch>
            <a:fillRect/>
          </a:stretch>
        </p:blipFill>
        <p:spPr>
          <a:xfrm>
            <a:off x="152400" y="6515100"/>
            <a:ext cx="190500" cy="190500"/>
          </a:xfrm>
          <a:prstGeom prst="rect">
            <a:avLst/>
          </a:prstGeom>
        </p:spPr>
      </p:pic>
      <p:sp>
        <p:nvSpPr>
          <p:cNvPr id="8" name="Text Placeholder 5"/>
          <p:cNvSpPr txBox="1">
            <a:spLocks/>
          </p:cNvSpPr>
          <p:nvPr/>
        </p:nvSpPr>
        <p:spPr>
          <a:xfrm>
            <a:off x="2143125" y="6270192"/>
            <a:ext cx="5124450" cy="244907"/>
          </a:xfrm>
          <a:prstGeom prst="rect">
            <a:avLst/>
          </a:prstGeom>
        </p:spPr>
        <p:txBody>
          <a:bodyPr/>
          <a:lstStyle>
            <a:lvl1pPr marL="342900" indent="-342900" algn="l" defTabSz="914400" rtl="0" eaLnBrk="1" latinLnBrk="0" hangingPunct="1">
              <a:spcBef>
                <a:spcPct val="20000"/>
              </a:spcBef>
              <a:buFont typeface="Arial" pitchFamily="34" charset="0"/>
              <a:buNone/>
              <a:defRPr sz="1000" kern="1200" baseline="0">
                <a:solidFill>
                  <a:schemeClr val="bg1"/>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National Center for Environmental Health</a:t>
            </a:r>
          </a:p>
        </p:txBody>
      </p:sp>
      <p:sp>
        <p:nvSpPr>
          <p:cNvPr id="11" name="Text Placeholder 6"/>
          <p:cNvSpPr txBox="1">
            <a:spLocks/>
          </p:cNvSpPr>
          <p:nvPr/>
        </p:nvSpPr>
        <p:spPr>
          <a:xfrm>
            <a:off x="2143125" y="6451726"/>
            <a:ext cx="3237688" cy="253873"/>
          </a:xfrm>
          <a:prstGeom prst="rect">
            <a:avLst/>
          </a:prstGeom>
        </p:spPr>
        <p:txBody>
          <a:bodyPr/>
          <a:lstStyle>
            <a:lvl1pPr marL="342900" indent="-342900" algn="l" defTabSz="914400" rtl="0" eaLnBrk="1" latinLnBrk="0" hangingPunct="1">
              <a:spcBef>
                <a:spcPct val="20000"/>
              </a:spcBef>
              <a:buFont typeface="Arial" pitchFamily="34" charset="0"/>
              <a:buNone/>
              <a:defRPr sz="1000" kern="1200" baseline="0">
                <a:solidFill>
                  <a:schemeClr val="bg1"/>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Division of Environmental Health Science and Practice</a:t>
            </a:r>
          </a:p>
        </p:txBody>
      </p:sp>
      <p:pic>
        <p:nvPicPr>
          <p:cNvPr id="3" name="Picture 2">
            <a:extLst>
              <a:ext uri="{FF2B5EF4-FFF2-40B4-BE49-F238E27FC236}">
                <a16:creationId xmlns:a16="http://schemas.microsoft.com/office/drawing/2014/main" id="{C0EF2EE2-FC8D-47F6-A01A-23EAC0BE796E}"/>
              </a:ext>
            </a:extLst>
          </p:cNvPr>
          <p:cNvPicPr>
            <a:picLocks noChangeAspect="1"/>
          </p:cNvPicPr>
          <p:nvPr/>
        </p:nvPicPr>
        <p:blipFill rotWithShape="1">
          <a:blip r:embed="rId4"/>
          <a:srcRect l="5530" t="14706" r="5294" b="44719"/>
          <a:stretch/>
        </p:blipFill>
        <p:spPr>
          <a:xfrm>
            <a:off x="494851" y="763793"/>
            <a:ext cx="8154298" cy="2086984"/>
          </a:xfrm>
          <a:prstGeom prst="rect">
            <a:avLst/>
          </a:prstGeom>
        </p:spPr>
      </p:pic>
      <p:sp>
        <p:nvSpPr>
          <p:cNvPr id="9" name="TextBox 8">
            <a:extLst>
              <a:ext uri="{FF2B5EF4-FFF2-40B4-BE49-F238E27FC236}">
                <a16:creationId xmlns:a16="http://schemas.microsoft.com/office/drawing/2014/main" id="{EF2FEA1F-0969-4F06-89C3-3216DDB35363}"/>
              </a:ext>
            </a:extLst>
          </p:cNvPr>
          <p:cNvSpPr txBox="1"/>
          <p:nvPr/>
        </p:nvSpPr>
        <p:spPr>
          <a:xfrm>
            <a:off x="2565790" y="334472"/>
            <a:ext cx="4279120" cy="338554"/>
          </a:xfrm>
          <a:prstGeom prst="rect">
            <a:avLst/>
          </a:prstGeom>
          <a:noFill/>
        </p:spPr>
        <p:txBody>
          <a:bodyPr wrap="none" rtlCol="0">
            <a:spAutoFit/>
          </a:bodyPr>
          <a:lstStyle/>
          <a:p>
            <a:r>
              <a:rPr lang="en-US" sz="1600" b="1" dirty="0">
                <a:solidFill>
                  <a:schemeClr val="accent3">
                    <a:lumMod val="75000"/>
                  </a:schemeClr>
                </a:solidFill>
                <a:latin typeface="Arial Narrow" panose="020B0606020202030204" pitchFamily="34" charset="0"/>
              </a:rPr>
              <a:t>CDC National Environmental Health Tracking portal</a:t>
            </a:r>
          </a:p>
        </p:txBody>
      </p:sp>
      <p:pic>
        <p:nvPicPr>
          <p:cNvPr id="4" name="Picture 3">
            <a:extLst>
              <a:ext uri="{FF2B5EF4-FFF2-40B4-BE49-F238E27FC236}">
                <a16:creationId xmlns:a16="http://schemas.microsoft.com/office/drawing/2014/main" id="{73D8F6B8-3CBE-47AF-BDAA-BD9965EFEDDE}"/>
              </a:ext>
            </a:extLst>
          </p:cNvPr>
          <p:cNvPicPr>
            <a:picLocks noChangeAspect="1"/>
          </p:cNvPicPr>
          <p:nvPr/>
        </p:nvPicPr>
        <p:blipFill rotWithShape="1">
          <a:blip r:embed="rId5"/>
          <a:srcRect l="824" t="24806" r="1647" b="6465"/>
          <a:stretch/>
        </p:blipFill>
        <p:spPr>
          <a:xfrm>
            <a:off x="494851" y="3037916"/>
            <a:ext cx="8154298" cy="3232276"/>
          </a:xfrm>
          <a:prstGeom prst="rect">
            <a:avLst/>
          </a:prstGeom>
        </p:spPr>
      </p:pic>
    </p:spTree>
    <p:extLst>
      <p:ext uri="{BB962C8B-B14F-4D97-AF65-F5344CB8AC3E}">
        <p14:creationId xmlns:p14="http://schemas.microsoft.com/office/powerpoint/2010/main" val="1098016818"/>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 Logos of the United States Department of Health and Human Services and Centers for Disease Control and Prevention&#10;"/>
          <p:cNvPicPr>
            <a:picLocks noChangeAspect="1"/>
          </p:cNvPicPr>
          <p:nvPr/>
        </p:nvPicPr>
        <p:blipFill>
          <a:blip r:embed="rId3" cstate="print"/>
          <a:stretch>
            <a:fillRect/>
          </a:stretch>
        </p:blipFill>
        <p:spPr>
          <a:xfrm>
            <a:off x="152400" y="6515100"/>
            <a:ext cx="190500" cy="190500"/>
          </a:xfrm>
          <a:prstGeom prst="rect">
            <a:avLst/>
          </a:prstGeom>
        </p:spPr>
      </p:pic>
      <p:sp>
        <p:nvSpPr>
          <p:cNvPr id="11" name="Text Placeholder 5"/>
          <p:cNvSpPr txBox="1">
            <a:spLocks/>
          </p:cNvSpPr>
          <p:nvPr/>
        </p:nvSpPr>
        <p:spPr>
          <a:xfrm>
            <a:off x="2143125" y="6272784"/>
            <a:ext cx="5124450" cy="244907"/>
          </a:xfrm>
          <a:prstGeom prst="rect">
            <a:avLst/>
          </a:prstGeom>
        </p:spPr>
        <p:txBody>
          <a:bodyPr/>
          <a:lstStyle>
            <a:lvl1pPr marL="342900" indent="-342900" algn="l" defTabSz="914400" rtl="0" eaLnBrk="1" latinLnBrk="0" hangingPunct="1">
              <a:spcBef>
                <a:spcPct val="20000"/>
              </a:spcBef>
              <a:buFont typeface="Arial" pitchFamily="34" charset="0"/>
              <a:buNone/>
              <a:defRPr sz="1000" kern="1200" baseline="0">
                <a:solidFill>
                  <a:schemeClr val="bg1"/>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National Center for Environmental Health</a:t>
            </a:r>
          </a:p>
        </p:txBody>
      </p:sp>
      <p:sp>
        <p:nvSpPr>
          <p:cNvPr id="12" name="Text Placeholder 6"/>
          <p:cNvSpPr txBox="1">
            <a:spLocks/>
          </p:cNvSpPr>
          <p:nvPr/>
        </p:nvSpPr>
        <p:spPr>
          <a:xfrm>
            <a:off x="2143125" y="6451727"/>
            <a:ext cx="2444750" cy="228600"/>
          </a:xfrm>
          <a:prstGeom prst="rect">
            <a:avLst/>
          </a:prstGeom>
        </p:spPr>
        <p:txBody>
          <a:bodyPr/>
          <a:lstStyle>
            <a:lvl1pPr marL="342900" indent="-342900" algn="l" defTabSz="914400" rtl="0" eaLnBrk="1" latinLnBrk="0" hangingPunct="1">
              <a:spcBef>
                <a:spcPct val="20000"/>
              </a:spcBef>
              <a:buFont typeface="Arial" pitchFamily="34" charset="0"/>
              <a:buNone/>
              <a:defRPr sz="1000" kern="1200" baseline="0">
                <a:solidFill>
                  <a:schemeClr val="bg1"/>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alibri" pitchFamily="34" charset="0"/>
                <a:ea typeface="+mn-ea"/>
                <a:cs typeface="+mn-cs"/>
              </a:rPr>
              <a:t>Division Name in this space</a:t>
            </a:r>
          </a:p>
        </p:txBody>
      </p:sp>
      <p:pic>
        <p:nvPicPr>
          <p:cNvPr id="9" name="Picture 8">
            <a:extLst>
              <a:ext uri="{FF2B5EF4-FFF2-40B4-BE49-F238E27FC236}">
                <a16:creationId xmlns:a16="http://schemas.microsoft.com/office/drawing/2014/main" id="{AC7BCAFE-00CD-44ED-8BF7-2AD1C8B2180A}"/>
              </a:ext>
            </a:extLst>
          </p:cNvPr>
          <p:cNvPicPr>
            <a:picLocks noChangeAspect="1"/>
          </p:cNvPicPr>
          <p:nvPr/>
        </p:nvPicPr>
        <p:blipFill>
          <a:blip r:embed="rId4"/>
          <a:stretch>
            <a:fillRect/>
          </a:stretch>
        </p:blipFill>
        <p:spPr>
          <a:xfrm>
            <a:off x="527323" y="3134961"/>
            <a:ext cx="8134350" cy="2883997"/>
          </a:xfrm>
          <a:prstGeom prst="rect">
            <a:avLst/>
          </a:prstGeom>
        </p:spPr>
      </p:pic>
      <p:sp>
        <p:nvSpPr>
          <p:cNvPr id="10" name="TextBox 9">
            <a:extLst>
              <a:ext uri="{FF2B5EF4-FFF2-40B4-BE49-F238E27FC236}">
                <a16:creationId xmlns:a16="http://schemas.microsoft.com/office/drawing/2014/main" id="{711D2FA1-9AB1-4A51-B65A-B21E6FFEB15A}"/>
              </a:ext>
            </a:extLst>
          </p:cNvPr>
          <p:cNvSpPr txBox="1"/>
          <p:nvPr/>
        </p:nvSpPr>
        <p:spPr>
          <a:xfrm>
            <a:off x="794023" y="338033"/>
            <a:ext cx="7822654" cy="400110"/>
          </a:xfrm>
          <a:prstGeom prst="rect">
            <a:avLst/>
          </a:prstGeom>
          <a:noFill/>
        </p:spPr>
        <p:txBody>
          <a:bodyPr wrap="none" rtlCol="0">
            <a:spAutoFit/>
          </a:bodyPr>
          <a:lstStyle/>
          <a:p>
            <a:r>
              <a:rPr lang="en-US" sz="2000" dirty="0">
                <a:solidFill>
                  <a:schemeClr val="accent3">
                    <a:lumMod val="75000"/>
                  </a:schemeClr>
                </a:solidFill>
                <a:latin typeface="Arial Narrow" panose="020B0606020202030204" pitchFamily="34" charset="0"/>
              </a:rPr>
              <a:t>Projections of extreme heat at the county level, National Climate Assessment 2014</a:t>
            </a:r>
          </a:p>
        </p:txBody>
      </p:sp>
      <p:sp>
        <p:nvSpPr>
          <p:cNvPr id="14" name="TextBox 13">
            <a:extLst>
              <a:ext uri="{FF2B5EF4-FFF2-40B4-BE49-F238E27FC236}">
                <a16:creationId xmlns:a16="http://schemas.microsoft.com/office/drawing/2014/main" id="{84C38D0D-0D95-495A-934F-1755A68444F0}"/>
              </a:ext>
            </a:extLst>
          </p:cNvPr>
          <p:cNvSpPr txBox="1"/>
          <p:nvPr/>
        </p:nvSpPr>
        <p:spPr>
          <a:xfrm>
            <a:off x="348210" y="6010503"/>
            <a:ext cx="3180614" cy="307777"/>
          </a:xfrm>
          <a:prstGeom prst="rect">
            <a:avLst/>
          </a:prstGeom>
          <a:noFill/>
        </p:spPr>
        <p:txBody>
          <a:bodyPr wrap="none" rtlCol="0">
            <a:spAutoFit/>
          </a:bodyPr>
          <a:lstStyle/>
          <a:p>
            <a:r>
              <a:rPr lang="en-US" sz="1400" dirty="0">
                <a:solidFill>
                  <a:schemeClr val="accent3">
                    <a:lumMod val="75000"/>
                  </a:schemeClr>
                </a:solidFill>
                <a:latin typeface="Arial Narrow" panose="020B0606020202030204" pitchFamily="34" charset="0"/>
              </a:rPr>
              <a:t>https://www.cdc.gov/nceh/tracking/default.htm</a:t>
            </a:r>
          </a:p>
        </p:txBody>
      </p:sp>
      <p:pic>
        <p:nvPicPr>
          <p:cNvPr id="3" name="Picture 2">
            <a:extLst>
              <a:ext uri="{FF2B5EF4-FFF2-40B4-BE49-F238E27FC236}">
                <a16:creationId xmlns:a16="http://schemas.microsoft.com/office/drawing/2014/main" id="{48668CC0-398C-4742-AD0B-EC8928DE6E3F}"/>
              </a:ext>
            </a:extLst>
          </p:cNvPr>
          <p:cNvPicPr>
            <a:picLocks noChangeAspect="1"/>
          </p:cNvPicPr>
          <p:nvPr/>
        </p:nvPicPr>
        <p:blipFill rotWithShape="1">
          <a:blip r:embed="rId5"/>
          <a:srcRect l="5522" t="14815" r="5347" b="43889"/>
          <a:stretch/>
        </p:blipFill>
        <p:spPr>
          <a:xfrm>
            <a:off x="527323" y="839042"/>
            <a:ext cx="8150226" cy="2124075"/>
          </a:xfrm>
          <a:prstGeom prst="rect">
            <a:avLst/>
          </a:prstGeom>
        </p:spPr>
      </p:pic>
    </p:spTree>
    <p:extLst>
      <p:ext uri="{BB962C8B-B14F-4D97-AF65-F5344CB8AC3E}">
        <p14:creationId xmlns:p14="http://schemas.microsoft.com/office/powerpoint/2010/main" val="4229500824"/>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ogos of the United States Department of Health and Human Services and Centers for Disease Control and Prevention"/>
          <p:cNvPicPr>
            <a:picLocks noChangeAspect="1"/>
          </p:cNvPicPr>
          <p:nvPr/>
        </p:nvPicPr>
        <p:blipFill>
          <a:blip r:embed="rId3" cstate="print"/>
          <a:stretch>
            <a:fillRect/>
          </a:stretch>
        </p:blipFill>
        <p:spPr>
          <a:xfrm>
            <a:off x="152400" y="6515100"/>
            <a:ext cx="190500" cy="190500"/>
          </a:xfrm>
          <a:prstGeom prst="rect">
            <a:avLst/>
          </a:prstGeom>
        </p:spPr>
      </p:pic>
      <p:sp>
        <p:nvSpPr>
          <p:cNvPr id="8" name="Text Placeholder 5"/>
          <p:cNvSpPr txBox="1">
            <a:spLocks/>
          </p:cNvSpPr>
          <p:nvPr/>
        </p:nvSpPr>
        <p:spPr>
          <a:xfrm>
            <a:off x="2143125" y="6270192"/>
            <a:ext cx="5124450" cy="244907"/>
          </a:xfrm>
          <a:prstGeom prst="rect">
            <a:avLst/>
          </a:prstGeom>
        </p:spPr>
        <p:txBody>
          <a:bodyPr/>
          <a:lstStyle>
            <a:lvl1pPr marL="342900" indent="-342900" algn="l" defTabSz="914400" rtl="0" eaLnBrk="1" latinLnBrk="0" hangingPunct="1">
              <a:spcBef>
                <a:spcPct val="20000"/>
              </a:spcBef>
              <a:buFont typeface="Arial" pitchFamily="34" charset="0"/>
              <a:buNone/>
              <a:defRPr sz="1000" kern="1200" baseline="0">
                <a:solidFill>
                  <a:schemeClr val="bg1"/>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National Center for Environmental Health</a:t>
            </a:r>
          </a:p>
        </p:txBody>
      </p:sp>
      <p:sp>
        <p:nvSpPr>
          <p:cNvPr id="11" name="Text Placeholder 6"/>
          <p:cNvSpPr txBox="1">
            <a:spLocks/>
          </p:cNvSpPr>
          <p:nvPr/>
        </p:nvSpPr>
        <p:spPr>
          <a:xfrm>
            <a:off x="2143125" y="6451726"/>
            <a:ext cx="3237688" cy="253873"/>
          </a:xfrm>
          <a:prstGeom prst="rect">
            <a:avLst/>
          </a:prstGeom>
        </p:spPr>
        <p:txBody>
          <a:bodyPr/>
          <a:lstStyle>
            <a:lvl1pPr marL="342900" indent="-342900" algn="l" defTabSz="914400" rtl="0" eaLnBrk="1" latinLnBrk="0" hangingPunct="1">
              <a:spcBef>
                <a:spcPct val="20000"/>
              </a:spcBef>
              <a:buFont typeface="Arial" pitchFamily="34" charset="0"/>
              <a:buNone/>
              <a:defRPr sz="1000" kern="1200" baseline="0">
                <a:solidFill>
                  <a:schemeClr val="bg1"/>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Division of Environmental Health Science and Practice</a:t>
            </a:r>
          </a:p>
        </p:txBody>
      </p:sp>
      <p:pic>
        <p:nvPicPr>
          <p:cNvPr id="5" name="Picture 4">
            <a:extLst>
              <a:ext uri="{FF2B5EF4-FFF2-40B4-BE49-F238E27FC236}">
                <a16:creationId xmlns:a16="http://schemas.microsoft.com/office/drawing/2014/main" id="{B298B899-E4DD-40EE-94BD-AFC8548CC725}"/>
              </a:ext>
            </a:extLst>
          </p:cNvPr>
          <p:cNvPicPr>
            <a:picLocks noChangeAspect="1"/>
          </p:cNvPicPr>
          <p:nvPr/>
        </p:nvPicPr>
        <p:blipFill>
          <a:blip r:embed="rId4"/>
          <a:stretch>
            <a:fillRect/>
          </a:stretch>
        </p:blipFill>
        <p:spPr>
          <a:xfrm>
            <a:off x="509095" y="1847867"/>
            <a:ext cx="8125809" cy="31622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E57160B6-0D28-40E1-8205-258F43A4CEC9}"/>
              </a:ext>
            </a:extLst>
          </p:cNvPr>
          <p:cNvSpPr txBox="1"/>
          <p:nvPr/>
        </p:nvSpPr>
        <p:spPr>
          <a:xfrm>
            <a:off x="1436196" y="623082"/>
            <a:ext cx="6538308" cy="1015663"/>
          </a:xfrm>
          <a:prstGeom prst="rect">
            <a:avLst/>
          </a:prstGeom>
          <a:noFill/>
        </p:spPr>
        <p:txBody>
          <a:bodyPr wrap="square" rtlCol="0">
            <a:spAutoFit/>
          </a:bodyPr>
          <a:lstStyle/>
          <a:p>
            <a:pPr algn="ctr"/>
            <a:r>
              <a:rPr lang="en-US" sz="2000" dirty="0">
                <a:solidFill>
                  <a:schemeClr val="accent3">
                    <a:lumMod val="75000"/>
                  </a:schemeClr>
                </a:solidFill>
                <a:latin typeface="Arial Narrow" panose="020B0606020202030204" pitchFamily="34" charset="0"/>
              </a:rPr>
              <a:t>Region-Specific Evaluation of Extreme Heat Event Definitions Using Heat Mortality Data, United States, 1999 - 2009</a:t>
            </a:r>
          </a:p>
          <a:p>
            <a:pPr algn="ctr"/>
            <a:endParaRPr lang="en-US" dirty="0">
              <a:solidFill>
                <a:srgbClr val="FFC000"/>
              </a:solidFill>
              <a:latin typeface="Arial Narrow" panose="020B0606020202030204" pitchFamily="34" charset="0"/>
            </a:endParaRPr>
          </a:p>
        </p:txBody>
      </p:sp>
      <p:sp>
        <p:nvSpPr>
          <p:cNvPr id="9" name="TextBox 8">
            <a:extLst>
              <a:ext uri="{FF2B5EF4-FFF2-40B4-BE49-F238E27FC236}">
                <a16:creationId xmlns:a16="http://schemas.microsoft.com/office/drawing/2014/main" id="{40CA99D7-9F0E-45C8-83B4-4263CF05139E}"/>
              </a:ext>
            </a:extLst>
          </p:cNvPr>
          <p:cNvSpPr txBox="1"/>
          <p:nvPr/>
        </p:nvSpPr>
        <p:spPr>
          <a:xfrm>
            <a:off x="962741" y="5625427"/>
            <a:ext cx="3094693" cy="369332"/>
          </a:xfrm>
          <a:prstGeom prst="rect">
            <a:avLst/>
          </a:prstGeom>
          <a:noFill/>
        </p:spPr>
        <p:txBody>
          <a:bodyPr wrap="none" rtlCol="0">
            <a:spAutoFit/>
          </a:bodyPr>
          <a:lstStyle/>
          <a:p>
            <a:r>
              <a:rPr lang="en-US" dirty="0">
                <a:solidFill>
                  <a:schemeClr val="tx1">
                    <a:lumMod val="50000"/>
                  </a:schemeClr>
                </a:solidFill>
                <a:latin typeface="Arial Narrow" panose="020B0606020202030204" pitchFamily="34" charset="0"/>
              </a:rPr>
              <a:t>(Vaidyanathan et al., 2016. BAMS)</a:t>
            </a:r>
          </a:p>
        </p:txBody>
      </p:sp>
    </p:spTree>
    <p:extLst>
      <p:ext uri="{BB962C8B-B14F-4D97-AF65-F5344CB8AC3E}">
        <p14:creationId xmlns:p14="http://schemas.microsoft.com/office/powerpoint/2010/main" val="1832366171"/>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ogos of the United States Department of Health and Human Services and Centers for Disease Control and Prevention"/>
          <p:cNvPicPr>
            <a:picLocks noChangeAspect="1"/>
          </p:cNvPicPr>
          <p:nvPr/>
        </p:nvPicPr>
        <p:blipFill>
          <a:blip r:embed="rId3" cstate="print"/>
          <a:stretch>
            <a:fillRect/>
          </a:stretch>
        </p:blipFill>
        <p:spPr>
          <a:xfrm>
            <a:off x="152400" y="6515100"/>
            <a:ext cx="190500" cy="190500"/>
          </a:xfrm>
          <a:prstGeom prst="rect">
            <a:avLst/>
          </a:prstGeom>
        </p:spPr>
      </p:pic>
      <p:sp>
        <p:nvSpPr>
          <p:cNvPr id="8" name="Text Placeholder 5"/>
          <p:cNvSpPr txBox="1">
            <a:spLocks/>
          </p:cNvSpPr>
          <p:nvPr/>
        </p:nvSpPr>
        <p:spPr>
          <a:xfrm>
            <a:off x="2143125" y="6270192"/>
            <a:ext cx="5124450" cy="244907"/>
          </a:xfrm>
          <a:prstGeom prst="rect">
            <a:avLst/>
          </a:prstGeom>
        </p:spPr>
        <p:txBody>
          <a:bodyPr/>
          <a:lstStyle>
            <a:lvl1pPr marL="342900" indent="-342900" algn="l" defTabSz="914400" rtl="0" eaLnBrk="1" latinLnBrk="0" hangingPunct="1">
              <a:spcBef>
                <a:spcPct val="20000"/>
              </a:spcBef>
              <a:buFont typeface="Arial" pitchFamily="34" charset="0"/>
              <a:buNone/>
              <a:defRPr sz="1000" kern="1200" baseline="0">
                <a:solidFill>
                  <a:schemeClr val="bg1"/>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National Center for Environmental Health</a:t>
            </a:r>
          </a:p>
        </p:txBody>
      </p:sp>
      <p:sp>
        <p:nvSpPr>
          <p:cNvPr id="11" name="Text Placeholder 6"/>
          <p:cNvSpPr txBox="1">
            <a:spLocks/>
          </p:cNvSpPr>
          <p:nvPr/>
        </p:nvSpPr>
        <p:spPr>
          <a:xfrm>
            <a:off x="2143125" y="6451726"/>
            <a:ext cx="3237688" cy="253873"/>
          </a:xfrm>
          <a:prstGeom prst="rect">
            <a:avLst/>
          </a:prstGeom>
        </p:spPr>
        <p:txBody>
          <a:bodyPr/>
          <a:lstStyle>
            <a:lvl1pPr marL="342900" indent="-342900" algn="l" defTabSz="914400" rtl="0" eaLnBrk="1" latinLnBrk="0" hangingPunct="1">
              <a:spcBef>
                <a:spcPct val="20000"/>
              </a:spcBef>
              <a:buFont typeface="Arial" pitchFamily="34" charset="0"/>
              <a:buNone/>
              <a:defRPr sz="1000" kern="1200" baseline="0">
                <a:solidFill>
                  <a:schemeClr val="bg1"/>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Division of Environmental Health Science and Practice</a:t>
            </a:r>
          </a:p>
        </p:txBody>
      </p:sp>
      <p:pic>
        <p:nvPicPr>
          <p:cNvPr id="5" name="Picture 4">
            <a:extLst>
              <a:ext uri="{FF2B5EF4-FFF2-40B4-BE49-F238E27FC236}">
                <a16:creationId xmlns:a16="http://schemas.microsoft.com/office/drawing/2014/main" id="{5993885E-BD83-4339-932E-315DFBFFC526}"/>
              </a:ext>
            </a:extLst>
          </p:cNvPr>
          <p:cNvPicPr>
            <a:picLocks noChangeAspect="1"/>
          </p:cNvPicPr>
          <p:nvPr/>
        </p:nvPicPr>
        <p:blipFill rotWithShape="1">
          <a:blip r:embed="rId4"/>
          <a:srcRect t="9881" r="24512" b="26047"/>
          <a:stretch/>
        </p:blipFill>
        <p:spPr>
          <a:xfrm>
            <a:off x="316678" y="450055"/>
            <a:ext cx="8526108" cy="5541746"/>
          </a:xfrm>
          <a:prstGeom prst="rect">
            <a:avLst/>
          </a:prstGeom>
        </p:spPr>
      </p:pic>
      <p:sp>
        <p:nvSpPr>
          <p:cNvPr id="6" name="TextBox 5">
            <a:extLst>
              <a:ext uri="{FF2B5EF4-FFF2-40B4-BE49-F238E27FC236}">
                <a16:creationId xmlns:a16="http://schemas.microsoft.com/office/drawing/2014/main" id="{76CF6069-41D1-4748-B50E-4FC2CD28284E}"/>
              </a:ext>
            </a:extLst>
          </p:cNvPr>
          <p:cNvSpPr txBox="1"/>
          <p:nvPr/>
        </p:nvSpPr>
        <p:spPr>
          <a:xfrm>
            <a:off x="523931" y="5946331"/>
            <a:ext cx="2874505" cy="338554"/>
          </a:xfrm>
          <a:prstGeom prst="rect">
            <a:avLst/>
          </a:prstGeom>
          <a:noFill/>
        </p:spPr>
        <p:txBody>
          <a:bodyPr wrap="none" rtlCol="0">
            <a:spAutoFit/>
          </a:bodyPr>
          <a:lstStyle/>
          <a:p>
            <a:r>
              <a:rPr lang="en-US" sz="1600" dirty="0">
                <a:solidFill>
                  <a:schemeClr val="tx1">
                    <a:lumMod val="50000"/>
                  </a:schemeClr>
                </a:solidFill>
                <a:latin typeface="Arial Narrow"/>
                <a:cs typeface="Arial Narrow"/>
              </a:rPr>
              <a:t>https://health2016.globalchange.gov</a:t>
            </a:r>
          </a:p>
        </p:txBody>
      </p:sp>
    </p:spTree>
    <p:extLst>
      <p:ext uri="{BB962C8B-B14F-4D97-AF65-F5344CB8AC3E}">
        <p14:creationId xmlns:p14="http://schemas.microsoft.com/office/powerpoint/2010/main" val="2621429300"/>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ogos of the United States Department of Health and Human Services and Centers for Disease Control and Prevention"/>
          <p:cNvPicPr>
            <a:picLocks noChangeAspect="1"/>
          </p:cNvPicPr>
          <p:nvPr/>
        </p:nvPicPr>
        <p:blipFill>
          <a:blip r:embed="rId3" cstate="print"/>
          <a:stretch>
            <a:fillRect/>
          </a:stretch>
        </p:blipFill>
        <p:spPr>
          <a:xfrm>
            <a:off x="152400" y="6515100"/>
            <a:ext cx="190500" cy="190500"/>
          </a:xfrm>
          <a:prstGeom prst="rect">
            <a:avLst/>
          </a:prstGeom>
        </p:spPr>
      </p:pic>
      <p:sp>
        <p:nvSpPr>
          <p:cNvPr id="8" name="Text Placeholder 5"/>
          <p:cNvSpPr txBox="1">
            <a:spLocks/>
          </p:cNvSpPr>
          <p:nvPr/>
        </p:nvSpPr>
        <p:spPr>
          <a:xfrm>
            <a:off x="2143125" y="6270192"/>
            <a:ext cx="5124450" cy="244907"/>
          </a:xfrm>
          <a:prstGeom prst="rect">
            <a:avLst/>
          </a:prstGeom>
        </p:spPr>
        <p:txBody>
          <a:bodyPr/>
          <a:lstStyle>
            <a:lvl1pPr marL="342900" indent="-342900" algn="l" defTabSz="914400" rtl="0" eaLnBrk="1" latinLnBrk="0" hangingPunct="1">
              <a:spcBef>
                <a:spcPct val="20000"/>
              </a:spcBef>
              <a:buFont typeface="Arial" pitchFamily="34" charset="0"/>
              <a:buNone/>
              <a:defRPr sz="1000" kern="1200" baseline="0">
                <a:solidFill>
                  <a:schemeClr val="bg1"/>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National Center for Environmental Health</a:t>
            </a:r>
          </a:p>
        </p:txBody>
      </p:sp>
      <p:sp>
        <p:nvSpPr>
          <p:cNvPr id="11" name="Text Placeholder 6"/>
          <p:cNvSpPr txBox="1">
            <a:spLocks/>
          </p:cNvSpPr>
          <p:nvPr/>
        </p:nvSpPr>
        <p:spPr>
          <a:xfrm>
            <a:off x="2143125" y="6451726"/>
            <a:ext cx="3237688" cy="253873"/>
          </a:xfrm>
          <a:prstGeom prst="rect">
            <a:avLst/>
          </a:prstGeom>
        </p:spPr>
        <p:txBody>
          <a:bodyPr/>
          <a:lstStyle>
            <a:lvl1pPr marL="342900" indent="-342900" algn="l" defTabSz="914400" rtl="0" eaLnBrk="1" latinLnBrk="0" hangingPunct="1">
              <a:spcBef>
                <a:spcPct val="20000"/>
              </a:spcBef>
              <a:buFont typeface="Arial" pitchFamily="34" charset="0"/>
              <a:buNone/>
              <a:defRPr sz="1000" kern="1200" baseline="0">
                <a:solidFill>
                  <a:schemeClr val="bg1"/>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Division of Environmental Health Science and Practice</a:t>
            </a:r>
          </a:p>
        </p:txBody>
      </p:sp>
      <p:pic>
        <p:nvPicPr>
          <p:cNvPr id="9" name="Picture 8">
            <a:extLst>
              <a:ext uri="{FF2B5EF4-FFF2-40B4-BE49-F238E27FC236}">
                <a16:creationId xmlns:a16="http://schemas.microsoft.com/office/drawing/2014/main" id="{DA14B27A-44C5-4F9E-A66D-7ECE4AEFB688}"/>
              </a:ext>
            </a:extLst>
          </p:cNvPr>
          <p:cNvPicPr>
            <a:picLocks noChangeAspect="1"/>
          </p:cNvPicPr>
          <p:nvPr/>
        </p:nvPicPr>
        <p:blipFill rotWithShape="1">
          <a:blip r:embed="rId4"/>
          <a:srcRect l="31010" t="43763" r="29153" b="9308"/>
          <a:stretch/>
        </p:blipFill>
        <p:spPr>
          <a:xfrm>
            <a:off x="955659" y="1032596"/>
            <a:ext cx="7232682" cy="4792807"/>
          </a:xfrm>
          <a:prstGeom prst="rect">
            <a:avLst/>
          </a:prstGeom>
        </p:spPr>
      </p:pic>
      <p:sp>
        <p:nvSpPr>
          <p:cNvPr id="10" name="TextBox 9">
            <a:extLst>
              <a:ext uri="{FF2B5EF4-FFF2-40B4-BE49-F238E27FC236}">
                <a16:creationId xmlns:a16="http://schemas.microsoft.com/office/drawing/2014/main" id="{0C7BC729-4B7C-4DBA-B08F-CE9D6E1CA276}"/>
              </a:ext>
            </a:extLst>
          </p:cNvPr>
          <p:cNvSpPr txBox="1"/>
          <p:nvPr/>
        </p:nvSpPr>
        <p:spPr>
          <a:xfrm>
            <a:off x="1436196" y="342901"/>
            <a:ext cx="6538308" cy="677108"/>
          </a:xfrm>
          <a:prstGeom prst="rect">
            <a:avLst/>
          </a:prstGeom>
          <a:noFill/>
        </p:spPr>
        <p:txBody>
          <a:bodyPr wrap="square" rtlCol="0">
            <a:spAutoFit/>
          </a:bodyPr>
          <a:lstStyle/>
          <a:p>
            <a:pPr algn="ctr"/>
            <a:r>
              <a:rPr lang="en-US" sz="2000" dirty="0">
                <a:solidFill>
                  <a:schemeClr val="accent3">
                    <a:lumMod val="75000"/>
                  </a:schemeClr>
                </a:solidFill>
                <a:latin typeface="Arial Narrow" panose="020B0606020202030204" pitchFamily="34" charset="0"/>
              </a:rPr>
              <a:t>Changing health risk across the temperature range</a:t>
            </a:r>
          </a:p>
          <a:p>
            <a:pPr algn="ctr"/>
            <a:endParaRPr lang="en-US" dirty="0">
              <a:solidFill>
                <a:srgbClr val="FFC000"/>
              </a:solidFill>
              <a:latin typeface="Arial Narrow" panose="020B0606020202030204" pitchFamily="34" charset="0"/>
            </a:endParaRPr>
          </a:p>
        </p:txBody>
      </p:sp>
    </p:spTree>
    <p:extLst>
      <p:ext uri="{BB962C8B-B14F-4D97-AF65-F5344CB8AC3E}">
        <p14:creationId xmlns:p14="http://schemas.microsoft.com/office/powerpoint/2010/main" val="1204963712"/>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ogos of the United States Department of Health and Human Services and Centers for Disease Control and Prevention"/>
          <p:cNvPicPr>
            <a:picLocks noChangeAspect="1"/>
          </p:cNvPicPr>
          <p:nvPr/>
        </p:nvPicPr>
        <p:blipFill>
          <a:blip r:embed="rId3" cstate="print"/>
          <a:stretch>
            <a:fillRect/>
          </a:stretch>
        </p:blipFill>
        <p:spPr>
          <a:xfrm>
            <a:off x="152400" y="6515100"/>
            <a:ext cx="190500" cy="190500"/>
          </a:xfrm>
          <a:prstGeom prst="rect">
            <a:avLst/>
          </a:prstGeom>
        </p:spPr>
      </p:pic>
      <p:sp>
        <p:nvSpPr>
          <p:cNvPr id="8" name="Text Placeholder 5"/>
          <p:cNvSpPr txBox="1">
            <a:spLocks/>
          </p:cNvSpPr>
          <p:nvPr/>
        </p:nvSpPr>
        <p:spPr>
          <a:xfrm>
            <a:off x="2143125" y="6270192"/>
            <a:ext cx="5124450" cy="244907"/>
          </a:xfrm>
          <a:prstGeom prst="rect">
            <a:avLst/>
          </a:prstGeom>
        </p:spPr>
        <p:txBody>
          <a:bodyPr/>
          <a:lstStyle>
            <a:lvl1pPr marL="342900" indent="-342900" algn="l" defTabSz="914400" rtl="0" eaLnBrk="1" latinLnBrk="0" hangingPunct="1">
              <a:spcBef>
                <a:spcPct val="20000"/>
              </a:spcBef>
              <a:buFont typeface="Arial" pitchFamily="34" charset="0"/>
              <a:buNone/>
              <a:defRPr sz="1000" kern="1200" baseline="0">
                <a:solidFill>
                  <a:schemeClr val="bg1"/>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National Center for Environmental Health</a:t>
            </a:r>
          </a:p>
        </p:txBody>
      </p:sp>
      <p:sp>
        <p:nvSpPr>
          <p:cNvPr id="11" name="Text Placeholder 6"/>
          <p:cNvSpPr txBox="1">
            <a:spLocks/>
          </p:cNvSpPr>
          <p:nvPr/>
        </p:nvSpPr>
        <p:spPr>
          <a:xfrm>
            <a:off x="2143125" y="6451726"/>
            <a:ext cx="3237688" cy="253873"/>
          </a:xfrm>
          <a:prstGeom prst="rect">
            <a:avLst/>
          </a:prstGeom>
        </p:spPr>
        <p:txBody>
          <a:bodyPr/>
          <a:lstStyle>
            <a:lvl1pPr marL="342900" indent="-342900" algn="l" defTabSz="914400" rtl="0" eaLnBrk="1" latinLnBrk="0" hangingPunct="1">
              <a:spcBef>
                <a:spcPct val="20000"/>
              </a:spcBef>
              <a:buFont typeface="Arial" pitchFamily="34" charset="0"/>
              <a:buNone/>
              <a:defRPr sz="1000" kern="1200" baseline="0">
                <a:solidFill>
                  <a:schemeClr val="bg1"/>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Division of Environmental Health Science and Practice</a:t>
            </a:r>
          </a:p>
        </p:txBody>
      </p:sp>
      <p:pic>
        <p:nvPicPr>
          <p:cNvPr id="2" name="Picture 1">
            <a:extLst>
              <a:ext uri="{FF2B5EF4-FFF2-40B4-BE49-F238E27FC236}">
                <a16:creationId xmlns:a16="http://schemas.microsoft.com/office/drawing/2014/main" id="{92E3DDF6-4B6B-447F-BC83-3B4223F97C04}"/>
              </a:ext>
            </a:extLst>
          </p:cNvPr>
          <p:cNvPicPr>
            <a:picLocks noChangeAspect="1"/>
          </p:cNvPicPr>
          <p:nvPr/>
        </p:nvPicPr>
        <p:blipFill>
          <a:blip r:embed="rId4"/>
          <a:stretch>
            <a:fillRect/>
          </a:stretch>
        </p:blipFill>
        <p:spPr>
          <a:xfrm>
            <a:off x="446862" y="811196"/>
            <a:ext cx="6112964" cy="5156960"/>
          </a:xfrm>
          <a:prstGeom prst="rect">
            <a:avLst/>
          </a:prstGeom>
        </p:spPr>
      </p:pic>
      <p:sp>
        <p:nvSpPr>
          <p:cNvPr id="3" name="TextBox 2">
            <a:extLst>
              <a:ext uri="{FF2B5EF4-FFF2-40B4-BE49-F238E27FC236}">
                <a16:creationId xmlns:a16="http://schemas.microsoft.com/office/drawing/2014/main" id="{1FCF7D8D-A90B-4438-A80F-0E3ED2CD73D8}"/>
              </a:ext>
            </a:extLst>
          </p:cNvPr>
          <p:cNvSpPr txBox="1"/>
          <p:nvPr/>
        </p:nvSpPr>
        <p:spPr>
          <a:xfrm>
            <a:off x="6629799" y="889843"/>
            <a:ext cx="2067339" cy="5078313"/>
          </a:xfrm>
          <a:prstGeom prst="rect">
            <a:avLst/>
          </a:prstGeom>
          <a:noFill/>
        </p:spPr>
        <p:txBody>
          <a:bodyPr wrap="square" rtlCol="0">
            <a:spAutoFit/>
          </a:bodyPr>
          <a:lstStyle/>
          <a:p>
            <a:r>
              <a:rPr lang="en-US" dirty="0">
                <a:latin typeface="Arial Narrow" panose="020B0606020202030204" pitchFamily="34" charset="0"/>
              </a:rPr>
              <a:t>A synchronization of health</a:t>
            </a:r>
          </a:p>
          <a:p>
            <a:r>
              <a:rPr lang="en-US" dirty="0">
                <a:latin typeface="Arial Narrow" panose="020B0606020202030204" pitchFamily="34" charset="0"/>
              </a:rPr>
              <a:t>findings with traditional weather forecasting efforts could be</a:t>
            </a:r>
          </a:p>
          <a:p>
            <a:r>
              <a:rPr lang="en-US" dirty="0">
                <a:latin typeface="Arial Narrow" panose="020B0606020202030204" pitchFamily="34" charset="0"/>
              </a:rPr>
              <a:t>critical in the development of effective heat–health early warning</a:t>
            </a:r>
          </a:p>
          <a:p>
            <a:r>
              <a:rPr lang="en-US" dirty="0">
                <a:latin typeface="Arial Narrow" panose="020B0606020202030204" pitchFamily="34" charset="0"/>
              </a:rPr>
              <a:t>systems.</a:t>
            </a:r>
          </a:p>
          <a:p>
            <a:endParaRPr lang="en-US" dirty="0">
              <a:latin typeface="Arial Narrow" panose="020B0606020202030204" pitchFamily="34" charset="0"/>
            </a:endParaRPr>
          </a:p>
          <a:p>
            <a:endParaRPr lang="en-US" dirty="0">
              <a:latin typeface="Arial Narrow" panose="020B0606020202030204" pitchFamily="34" charset="0"/>
            </a:endParaRPr>
          </a:p>
          <a:p>
            <a:endParaRPr lang="en-US" dirty="0">
              <a:latin typeface="Arial Narrow" panose="020B0606020202030204" pitchFamily="34" charset="0"/>
            </a:endParaRPr>
          </a:p>
          <a:p>
            <a:r>
              <a:rPr lang="en-US" dirty="0">
                <a:latin typeface="Arial Narrow" panose="020B0606020202030204" pitchFamily="34" charset="0"/>
              </a:rPr>
              <a:t>Vaidyanathan et al. 2019, Proceedings of the National Academy of sciences</a:t>
            </a:r>
          </a:p>
        </p:txBody>
      </p:sp>
      <p:sp>
        <p:nvSpPr>
          <p:cNvPr id="4" name="TextBox 3">
            <a:extLst>
              <a:ext uri="{FF2B5EF4-FFF2-40B4-BE49-F238E27FC236}">
                <a16:creationId xmlns:a16="http://schemas.microsoft.com/office/drawing/2014/main" id="{921A5D05-8BEF-4C82-9C86-6C4BAE0907EA}"/>
              </a:ext>
            </a:extLst>
          </p:cNvPr>
          <p:cNvSpPr txBox="1"/>
          <p:nvPr/>
        </p:nvSpPr>
        <p:spPr>
          <a:xfrm>
            <a:off x="1885206" y="299233"/>
            <a:ext cx="5373587" cy="400110"/>
          </a:xfrm>
          <a:prstGeom prst="rect">
            <a:avLst/>
          </a:prstGeom>
          <a:noFill/>
        </p:spPr>
        <p:txBody>
          <a:bodyPr wrap="none" rtlCol="0">
            <a:spAutoFit/>
          </a:bodyPr>
          <a:lstStyle/>
          <a:p>
            <a:r>
              <a:rPr lang="en-US" sz="2000" dirty="0">
                <a:solidFill>
                  <a:schemeClr val="accent3">
                    <a:lumMod val="75000"/>
                  </a:schemeClr>
                </a:solidFill>
                <a:latin typeface="Arial Narrow" panose="020B0606020202030204" pitchFamily="34" charset="0"/>
              </a:rPr>
              <a:t>Epidemiologic assessment informing heat early warning</a:t>
            </a:r>
          </a:p>
        </p:txBody>
      </p:sp>
      <p:sp>
        <p:nvSpPr>
          <p:cNvPr id="9" name="TextBox 8">
            <a:extLst>
              <a:ext uri="{FF2B5EF4-FFF2-40B4-BE49-F238E27FC236}">
                <a16:creationId xmlns:a16="http://schemas.microsoft.com/office/drawing/2014/main" id="{0DB0ECD5-79ED-4872-95EC-AB85FE3CDDAE}"/>
              </a:ext>
            </a:extLst>
          </p:cNvPr>
          <p:cNvSpPr txBox="1"/>
          <p:nvPr/>
        </p:nvSpPr>
        <p:spPr>
          <a:xfrm>
            <a:off x="446862" y="5992931"/>
            <a:ext cx="2427716" cy="307777"/>
          </a:xfrm>
          <a:prstGeom prst="rect">
            <a:avLst/>
          </a:prstGeom>
          <a:noFill/>
        </p:spPr>
        <p:txBody>
          <a:bodyPr wrap="none" rtlCol="0">
            <a:spAutoFit/>
          </a:bodyPr>
          <a:lstStyle/>
          <a:p>
            <a:r>
              <a:rPr lang="en-US" sz="1400" dirty="0">
                <a:solidFill>
                  <a:schemeClr val="tx1">
                    <a:lumMod val="50000"/>
                  </a:schemeClr>
                </a:solidFill>
                <a:latin typeface="Arial Narrow" panose="020B0606020202030204" pitchFamily="34" charset="0"/>
              </a:rPr>
              <a:t>(Vaidyanathan et al., 2019. PNAS)</a:t>
            </a:r>
          </a:p>
        </p:txBody>
      </p:sp>
    </p:spTree>
    <p:extLst>
      <p:ext uri="{BB962C8B-B14F-4D97-AF65-F5344CB8AC3E}">
        <p14:creationId xmlns:p14="http://schemas.microsoft.com/office/powerpoint/2010/main" val="650415287"/>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ogos of the United States Department of Health and Human Services and Centers for Disease Control and Prevention"/>
          <p:cNvPicPr>
            <a:picLocks noChangeAspect="1"/>
          </p:cNvPicPr>
          <p:nvPr/>
        </p:nvPicPr>
        <p:blipFill>
          <a:blip r:embed="rId3" cstate="print"/>
          <a:stretch>
            <a:fillRect/>
          </a:stretch>
        </p:blipFill>
        <p:spPr>
          <a:xfrm>
            <a:off x="152400" y="6515100"/>
            <a:ext cx="190500" cy="190500"/>
          </a:xfrm>
          <a:prstGeom prst="rect">
            <a:avLst/>
          </a:prstGeom>
        </p:spPr>
      </p:pic>
      <p:sp>
        <p:nvSpPr>
          <p:cNvPr id="8" name="Text Placeholder 5"/>
          <p:cNvSpPr txBox="1">
            <a:spLocks/>
          </p:cNvSpPr>
          <p:nvPr/>
        </p:nvSpPr>
        <p:spPr>
          <a:xfrm>
            <a:off x="2143125" y="6270192"/>
            <a:ext cx="5124450" cy="244907"/>
          </a:xfrm>
          <a:prstGeom prst="rect">
            <a:avLst/>
          </a:prstGeom>
        </p:spPr>
        <p:txBody>
          <a:bodyPr/>
          <a:lstStyle>
            <a:lvl1pPr marL="342900" indent="-342900" algn="l" defTabSz="914400" rtl="0" eaLnBrk="1" latinLnBrk="0" hangingPunct="1">
              <a:spcBef>
                <a:spcPct val="20000"/>
              </a:spcBef>
              <a:buFont typeface="Arial" pitchFamily="34" charset="0"/>
              <a:buNone/>
              <a:defRPr sz="1000" kern="1200" baseline="0">
                <a:solidFill>
                  <a:schemeClr val="bg1"/>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National Center for Environmental Health</a:t>
            </a:r>
          </a:p>
        </p:txBody>
      </p:sp>
      <p:sp>
        <p:nvSpPr>
          <p:cNvPr id="11" name="Text Placeholder 6"/>
          <p:cNvSpPr txBox="1">
            <a:spLocks/>
          </p:cNvSpPr>
          <p:nvPr/>
        </p:nvSpPr>
        <p:spPr>
          <a:xfrm>
            <a:off x="2143125" y="6451726"/>
            <a:ext cx="3237688" cy="253873"/>
          </a:xfrm>
          <a:prstGeom prst="rect">
            <a:avLst/>
          </a:prstGeom>
        </p:spPr>
        <p:txBody>
          <a:bodyPr/>
          <a:lstStyle>
            <a:lvl1pPr marL="342900" indent="-342900" algn="l" defTabSz="914400" rtl="0" eaLnBrk="1" latinLnBrk="0" hangingPunct="1">
              <a:spcBef>
                <a:spcPct val="20000"/>
              </a:spcBef>
              <a:buFont typeface="Arial" pitchFamily="34" charset="0"/>
              <a:buNone/>
              <a:defRPr sz="1000" kern="1200" baseline="0">
                <a:solidFill>
                  <a:schemeClr val="bg1"/>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Division of Environmental Health Science and Practice</a:t>
            </a:r>
          </a:p>
        </p:txBody>
      </p:sp>
      <p:grpSp>
        <p:nvGrpSpPr>
          <p:cNvPr id="2" name="Group 1">
            <a:extLst>
              <a:ext uri="{FF2B5EF4-FFF2-40B4-BE49-F238E27FC236}">
                <a16:creationId xmlns:a16="http://schemas.microsoft.com/office/drawing/2014/main" id="{F2580030-49D6-4FA6-ADEE-6C6339092DEF}"/>
              </a:ext>
            </a:extLst>
          </p:cNvPr>
          <p:cNvGrpSpPr/>
          <p:nvPr/>
        </p:nvGrpSpPr>
        <p:grpSpPr>
          <a:xfrm>
            <a:off x="669499" y="836333"/>
            <a:ext cx="8209765" cy="5332811"/>
            <a:chOff x="616860" y="721761"/>
            <a:chExt cx="8209765" cy="5332811"/>
          </a:xfrm>
        </p:grpSpPr>
        <p:pic>
          <p:nvPicPr>
            <p:cNvPr id="5" name="Google Shape;197;p26">
              <a:extLst>
                <a:ext uri="{FF2B5EF4-FFF2-40B4-BE49-F238E27FC236}">
                  <a16:creationId xmlns:a16="http://schemas.microsoft.com/office/drawing/2014/main" id="{FD84BF44-1FB5-426F-A710-C31B6DDF991D}"/>
                </a:ext>
              </a:extLst>
            </p:cNvPr>
            <p:cNvPicPr preferRelativeResize="0"/>
            <p:nvPr/>
          </p:nvPicPr>
          <p:blipFill rotWithShape="1">
            <a:blip r:embed="rId4">
              <a:alphaModFix/>
            </a:blip>
            <a:srcRect r="4869"/>
            <a:stretch/>
          </p:blipFill>
          <p:spPr>
            <a:xfrm>
              <a:off x="1836588" y="823428"/>
              <a:ext cx="6990037" cy="5231144"/>
            </a:xfrm>
            <a:prstGeom prst="rect">
              <a:avLst/>
            </a:prstGeom>
            <a:noFill/>
            <a:ln>
              <a:noFill/>
            </a:ln>
          </p:spPr>
        </p:pic>
        <p:cxnSp>
          <p:nvCxnSpPr>
            <p:cNvPr id="10" name="Google Shape;202;p26">
              <a:extLst>
                <a:ext uri="{FF2B5EF4-FFF2-40B4-BE49-F238E27FC236}">
                  <a16:creationId xmlns:a16="http://schemas.microsoft.com/office/drawing/2014/main" id="{08783F9D-CBB0-448B-812D-BB5769DD8366}"/>
                </a:ext>
              </a:extLst>
            </p:cNvPr>
            <p:cNvCxnSpPr/>
            <p:nvPr/>
          </p:nvCxnSpPr>
          <p:spPr>
            <a:xfrm>
              <a:off x="2542275" y="1011475"/>
              <a:ext cx="1093500" cy="0"/>
            </a:xfrm>
            <a:prstGeom prst="straightConnector1">
              <a:avLst/>
            </a:prstGeom>
            <a:noFill/>
            <a:ln w="38100" cap="flat" cmpd="sng">
              <a:solidFill>
                <a:srgbClr val="0000FF"/>
              </a:solidFill>
              <a:prstDash val="solid"/>
              <a:round/>
              <a:headEnd type="none" w="med" len="med"/>
              <a:tailEnd type="none" w="med" len="med"/>
            </a:ln>
          </p:spPr>
        </p:cxnSp>
        <p:cxnSp>
          <p:nvCxnSpPr>
            <p:cNvPr id="12" name="Google Shape;203;p26">
              <a:extLst>
                <a:ext uri="{FF2B5EF4-FFF2-40B4-BE49-F238E27FC236}">
                  <a16:creationId xmlns:a16="http://schemas.microsoft.com/office/drawing/2014/main" id="{33607C08-6FA7-4613-A3D3-A68657003320}"/>
                </a:ext>
              </a:extLst>
            </p:cNvPr>
            <p:cNvCxnSpPr/>
            <p:nvPr/>
          </p:nvCxnSpPr>
          <p:spPr>
            <a:xfrm>
              <a:off x="6437700" y="997650"/>
              <a:ext cx="779100" cy="0"/>
            </a:xfrm>
            <a:prstGeom prst="straightConnector1">
              <a:avLst/>
            </a:prstGeom>
            <a:noFill/>
            <a:ln w="38100" cap="flat" cmpd="sng">
              <a:solidFill>
                <a:srgbClr val="FF0000"/>
              </a:solidFill>
              <a:prstDash val="solid"/>
              <a:round/>
              <a:headEnd type="none" w="med" len="med"/>
              <a:tailEnd type="none" w="med" len="med"/>
            </a:ln>
          </p:spPr>
        </p:cxnSp>
        <p:cxnSp>
          <p:nvCxnSpPr>
            <p:cNvPr id="13" name="Google Shape;204;p26">
              <a:extLst>
                <a:ext uri="{FF2B5EF4-FFF2-40B4-BE49-F238E27FC236}">
                  <a16:creationId xmlns:a16="http://schemas.microsoft.com/office/drawing/2014/main" id="{04B80218-6FF6-48C3-A467-563ECDF3B0F5}"/>
                </a:ext>
              </a:extLst>
            </p:cNvPr>
            <p:cNvCxnSpPr/>
            <p:nvPr/>
          </p:nvCxnSpPr>
          <p:spPr>
            <a:xfrm>
              <a:off x="5849975" y="1431425"/>
              <a:ext cx="1366800" cy="0"/>
            </a:xfrm>
            <a:prstGeom prst="straightConnector1">
              <a:avLst/>
            </a:prstGeom>
            <a:noFill/>
            <a:ln w="38100" cap="flat" cmpd="sng">
              <a:solidFill>
                <a:srgbClr val="FF0000"/>
              </a:solidFill>
              <a:prstDash val="solid"/>
              <a:round/>
              <a:headEnd type="none" w="med" len="med"/>
              <a:tailEnd type="none" w="med" len="med"/>
            </a:ln>
          </p:spPr>
        </p:cxnSp>
        <p:cxnSp>
          <p:nvCxnSpPr>
            <p:cNvPr id="14" name="Google Shape;205;p26">
              <a:extLst>
                <a:ext uri="{FF2B5EF4-FFF2-40B4-BE49-F238E27FC236}">
                  <a16:creationId xmlns:a16="http://schemas.microsoft.com/office/drawing/2014/main" id="{17DF1487-37BC-4894-BC86-590D807B42F2}"/>
                </a:ext>
              </a:extLst>
            </p:cNvPr>
            <p:cNvCxnSpPr/>
            <p:nvPr/>
          </p:nvCxnSpPr>
          <p:spPr>
            <a:xfrm>
              <a:off x="2569625" y="1431425"/>
              <a:ext cx="1872600" cy="0"/>
            </a:xfrm>
            <a:prstGeom prst="straightConnector1">
              <a:avLst/>
            </a:prstGeom>
            <a:noFill/>
            <a:ln w="38100" cap="flat" cmpd="sng">
              <a:solidFill>
                <a:srgbClr val="0000FF"/>
              </a:solidFill>
              <a:prstDash val="solid"/>
              <a:round/>
              <a:headEnd type="none" w="med" len="med"/>
              <a:tailEnd type="none" w="med" len="med"/>
            </a:ln>
          </p:spPr>
        </p:cxnSp>
        <p:sp>
          <p:nvSpPr>
            <p:cNvPr id="15" name="Google Shape;206;p26">
              <a:extLst>
                <a:ext uri="{FF2B5EF4-FFF2-40B4-BE49-F238E27FC236}">
                  <a16:creationId xmlns:a16="http://schemas.microsoft.com/office/drawing/2014/main" id="{0DDA6F4B-AAA3-4281-96A9-F91F55F7282A}"/>
                </a:ext>
              </a:extLst>
            </p:cNvPr>
            <p:cNvSpPr txBox="1"/>
            <p:nvPr/>
          </p:nvSpPr>
          <p:spPr>
            <a:xfrm rot="1431">
              <a:off x="4534890" y="1242964"/>
              <a:ext cx="1000717" cy="414227"/>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t>$9.4 B</a:t>
              </a:r>
              <a:endParaRPr/>
            </a:p>
          </p:txBody>
        </p:sp>
        <p:sp>
          <p:nvSpPr>
            <p:cNvPr id="16" name="Google Shape;207;p26">
              <a:extLst>
                <a:ext uri="{FF2B5EF4-FFF2-40B4-BE49-F238E27FC236}">
                  <a16:creationId xmlns:a16="http://schemas.microsoft.com/office/drawing/2014/main" id="{1AE8422C-E19B-42BC-B559-0FA844BC72DF}"/>
                </a:ext>
              </a:extLst>
            </p:cNvPr>
            <p:cNvSpPr txBox="1"/>
            <p:nvPr/>
          </p:nvSpPr>
          <p:spPr>
            <a:xfrm rot="1431">
              <a:off x="4527341" y="801373"/>
              <a:ext cx="1022328" cy="41422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t>$2.7 B</a:t>
              </a:r>
              <a:endParaRPr/>
            </a:p>
          </p:txBody>
        </p:sp>
        <p:sp>
          <p:nvSpPr>
            <p:cNvPr id="17" name="Google Shape;208;p26">
              <a:extLst>
                <a:ext uri="{FF2B5EF4-FFF2-40B4-BE49-F238E27FC236}">
                  <a16:creationId xmlns:a16="http://schemas.microsoft.com/office/drawing/2014/main" id="{E4923C61-804D-407F-9F68-76495414D1EC}"/>
                </a:ext>
              </a:extLst>
            </p:cNvPr>
            <p:cNvSpPr txBox="1"/>
            <p:nvPr/>
          </p:nvSpPr>
          <p:spPr>
            <a:xfrm rot="1008">
              <a:off x="617956" y="1267295"/>
              <a:ext cx="1878478" cy="538452"/>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400" dirty="0"/>
                <a:t>Moderate to Extreme Temperatures</a:t>
              </a:r>
              <a:endParaRPr sz="1400" dirty="0"/>
            </a:p>
          </p:txBody>
        </p:sp>
        <p:sp>
          <p:nvSpPr>
            <p:cNvPr id="18" name="Google Shape;209;p26">
              <a:extLst>
                <a:ext uri="{FF2B5EF4-FFF2-40B4-BE49-F238E27FC236}">
                  <a16:creationId xmlns:a16="http://schemas.microsoft.com/office/drawing/2014/main" id="{692E4AF7-9C92-417F-BD7F-BC639EB09A3E}"/>
                </a:ext>
              </a:extLst>
            </p:cNvPr>
            <p:cNvSpPr txBox="1"/>
            <p:nvPr/>
          </p:nvSpPr>
          <p:spPr>
            <a:xfrm rot="1008">
              <a:off x="616860" y="721761"/>
              <a:ext cx="1880698" cy="503386"/>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400"/>
                <a:t>Extreme Temperatures</a:t>
              </a:r>
              <a:endParaRPr sz="1400"/>
            </a:p>
          </p:txBody>
        </p:sp>
        <p:cxnSp>
          <p:nvCxnSpPr>
            <p:cNvPr id="19" name="Google Shape;210;p26">
              <a:extLst>
                <a:ext uri="{FF2B5EF4-FFF2-40B4-BE49-F238E27FC236}">
                  <a16:creationId xmlns:a16="http://schemas.microsoft.com/office/drawing/2014/main" id="{44646B33-E630-45AC-8F04-3BE4636E5E6B}"/>
                </a:ext>
              </a:extLst>
            </p:cNvPr>
            <p:cNvCxnSpPr/>
            <p:nvPr/>
          </p:nvCxnSpPr>
          <p:spPr>
            <a:xfrm>
              <a:off x="2560400" y="1011475"/>
              <a:ext cx="0" cy="3157200"/>
            </a:xfrm>
            <a:prstGeom prst="straightConnector1">
              <a:avLst/>
            </a:prstGeom>
            <a:noFill/>
            <a:ln w="38100" cap="flat" cmpd="sng">
              <a:solidFill>
                <a:srgbClr val="0000FF"/>
              </a:solidFill>
              <a:prstDash val="dot"/>
              <a:round/>
              <a:headEnd type="none" w="med" len="med"/>
              <a:tailEnd type="none" w="med" len="med"/>
            </a:ln>
          </p:spPr>
        </p:cxnSp>
        <p:cxnSp>
          <p:nvCxnSpPr>
            <p:cNvPr id="20" name="Google Shape;211;p26">
              <a:extLst>
                <a:ext uri="{FF2B5EF4-FFF2-40B4-BE49-F238E27FC236}">
                  <a16:creationId xmlns:a16="http://schemas.microsoft.com/office/drawing/2014/main" id="{523D9F50-C87C-43C1-8285-B46A8979B285}"/>
                </a:ext>
              </a:extLst>
            </p:cNvPr>
            <p:cNvCxnSpPr/>
            <p:nvPr/>
          </p:nvCxnSpPr>
          <p:spPr>
            <a:xfrm>
              <a:off x="3635775" y="1011475"/>
              <a:ext cx="0" cy="3157200"/>
            </a:xfrm>
            <a:prstGeom prst="straightConnector1">
              <a:avLst/>
            </a:prstGeom>
            <a:noFill/>
            <a:ln w="38100" cap="flat" cmpd="sng">
              <a:solidFill>
                <a:srgbClr val="0000FF"/>
              </a:solidFill>
              <a:prstDash val="dot"/>
              <a:round/>
              <a:headEnd type="none" w="med" len="med"/>
              <a:tailEnd type="none" w="med" len="med"/>
            </a:ln>
          </p:spPr>
        </p:cxnSp>
        <p:cxnSp>
          <p:nvCxnSpPr>
            <p:cNvPr id="21" name="Google Shape;212;p26">
              <a:extLst>
                <a:ext uri="{FF2B5EF4-FFF2-40B4-BE49-F238E27FC236}">
                  <a16:creationId xmlns:a16="http://schemas.microsoft.com/office/drawing/2014/main" id="{A351D8FD-E44F-4340-B492-C5A71158D0E8}"/>
                </a:ext>
              </a:extLst>
            </p:cNvPr>
            <p:cNvCxnSpPr/>
            <p:nvPr/>
          </p:nvCxnSpPr>
          <p:spPr>
            <a:xfrm>
              <a:off x="4442225" y="1533800"/>
              <a:ext cx="0" cy="2621400"/>
            </a:xfrm>
            <a:prstGeom prst="straightConnector1">
              <a:avLst/>
            </a:prstGeom>
            <a:noFill/>
            <a:ln w="38100" cap="flat" cmpd="sng">
              <a:solidFill>
                <a:srgbClr val="0000FF"/>
              </a:solidFill>
              <a:prstDash val="dot"/>
              <a:round/>
              <a:headEnd type="none" w="med" len="med"/>
              <a:tailEnd type="none" w="med" len="med"/>
            </a:ln>
          </p:spPr>
        </p:cxnSp>
        <p:cxnSp>
          <p:nvCxnSpPr>
            <p:cNvPr id="22" name="Google Shape;213;p26">
              <a:extLst>
                <a:ext uri="{FF2B5EF4-FFF2-40B4-BE49-F238E27FC236}">
                  <a16:creationId xmlns:a16="http://schemas.microsoft.com/office/drawing/2014/main" id="{294128E1-C308-4417-A145-3AD9C938FA11}"/>
                </a:ext>
              </a:extLst>
            </p:cNvPr>
            <p:cNvCxnSpPr/>
            <p:nvPr/>
          </p:nvCxnSpPr>
          <p:spPr>
            <a:xfrm>
              <a:off x="5832625" y="1407563"/>
              <a:ext cx="0" cy="2747700"/>
            </a:xfrm>
            <a:prstGeom prst="straightConnector1">
              <a:avLst/>
            </a:prstGeom>
            <a:noFill/>
            <a:ln w="38100" cap="flat" cmpd="sng">
              <a:solidFill>
                <a:srgbClr val="FF0000"/>
              </a:solidFill>
              <a:prstDash val="dot"/>
              <a:round/>
              <a:headEnd type="none" w="med" len="med"/>
              <a:tailEnd type="none" w="med" len="med"/>
            </a:ln>
          </p:spPr>
        </p:cxnSp>
        <p:cxnSp>
          <p:nvCxnSpPr>
            <p:cNvPr id="23" name="Google Shape;214;p26">
              <a:extLst>
                <a:ext uri="{FF2B5EF4-FFF2-40B4-BE49-F238E27FC236}">
                  <a16:creationId xmlns:a16="http://schemas.microsoft.com/office/drawing/2014/main" id="{3A2C7A2F-AFAF-432E-85E1-652598E6016C}"/>
                </a:ext>
              </a:extLst>
            </p:cNvPr>
            <p:cNvCxnSpPr/>
            <p:nvPr/>
          </p:nvCxnSpPr>
          <p:spPr>
            <a:xfrm>
              <a:off x="7215175" y="984100"/>
              <a:ext cx="0" cy="3234300"/>
            </a:xfrm>
            <a:prstGeom prst="straightConnector1">
              <a:avLst/>
            </a:prstGeom>
            <a:noFill/>
            <a:ln w="38100" cap="flat" cmpd="sng">
              <a:solidFill>
                <a:srgbClr val="FF0000"/>
              </a:solidFill>
              <a:prstDash val="dot"/>
              <a:round/>
              <a:headEnd type="none" w="med" len="med"/>
              <a:tailEnd type="none" w="med" len="med"/>
            </a:ln>
          </p:spPr>
        </p:cxnSp>
        <p:cxnSp>
          <p:nvCxnSpPr>
            <p:cNvPr id="24" name="Google Shape;215;p26">
              <a:extLst>
                <a:ext uri="{FF2B5EF4-FFF2-40B4-BE49-F238E27FC236}">
                  <a16:creationId xmlns:a16="http://schemas.microsoft.com/office/drawing/2014/main" id="{F5879145-44EF-4462-A6F1-C6E11FA4F896}"/>
                </a:ext>
              </a:extLst>
            </p:cNvPr>
            <p:cNvCxnSpPr/>
            <p:nvPr/>
          </p:nvCxnSpPr>
          <p:spPr>
            <a:xfrm>
              <a:off x="6451825" y="997650"/>
              <a:ext cx="0" cy="3234300"/>
            </a:xfrm>
            <a:prstGeom prst="straightConnector1">
              <a:avLst/>
            </a:prstGeom>
            <a:noFill/>
            <a:ln w="38100" cap="flat" cmpd="sng">
              <a:solidFill>
                <a:srgbClr val="FF0000"/>
              </a:solidFill>
              <a:prstDash val="dot"/>
              <a:round/>
              <a:headEnd type="none" w="med" len="med"/>
              <a:tailEnd type="none" w="med" len="med"/>
            </a:ln>
          </p:spPr>
        </p:cxnSp>
      </p:grpSp>
      <p:sp>
        <p:nvSpPr>
          <p:cNvPr id="3" name="TextBox 2">
            <a:extLst>
              <a:ext uri="{FF2B5EF4-FFF2-40B4-BE49-F238E27FC236}">
                <a16:creationId xmlns:a16="http://schemas.microsoft.com/office/drawing/2014/main" id="{F8A33825-8E24-40FB-8476-5A013CF62335}"/>
              </a:ext>
            </a:extLst>
          </p:cNvPr>
          <p:cNvSpPr txBox="1"/>
          <p:nvPr/>
        </p:nvSpPr>
        <p:spPr>
          <a:xfrm>
            <a:off x="1132897" y="295728"/>
            <a:ext cx="7144905" cy="400110"/>
          </a:xfrm>
          <a:prstGeom prst="rect">
            <a:avLst/>
          </a:prstGeom>
          <a:noFill/>
        </p:spPr>
        <p:txBody>
          <a:bodyPr wrap="none" rtlCol="0">
            <a:spAutoFit/>
          </a:bodyPr>
          <a:lstStyle/>
          <a:p>
            <a:r>
              <a:rPr lang="en-US" sz="2000" dirty="0">
                <a:solidFill>
                  <a:schemeClr val="accent3">
                    <a:lumMod val="75000"/>
                  </a:schemeClr>
                </a:solidFill>
                <a:latin typeface="Arial Narrow" panose="020B0606020202030204" pitchFamily="34" charset="0"/>
              </a:rPr>
              <a:t>Economic cost of health impacts associated with hot and cold temperature </a:t>
            </a:r>
          </a:p>
        </p:txBody>
      </p:sp>
      <p:sp>
        <p:nvSpPr>
          <p:cNvPr id="4" name="TextBox 3">
            <a:extLst>
              <a:ext uri="{FF2B5EF4-FFF2-40B4-BE49-F238E27FC236}">
                <a16:creationId xmlns:a16="http://schemas.microsoft.com/office/drawing/2014/main" id="{EE2089ED-EBC9-44EB-ACAC-DD8C1AC79EAF}"/>
              </a:ext>
            </a:extLst>
          </p:cNvPr>
          <p:cNvSpPr txBox="1"/>
          <p:nvPr/>
        </p:nvSpPr>
        <p:spPr>
          <a:xfrm>
            <a:off x="669425" y="5883635"/>
            <a:ext cx="3100913" cy="307777"/>
          </a:xfrm>
          <a:prstGeom prst="rect">
            <a:avLst/>
          </a:prstGeom>
          <a:noFill/>
        </p:spPr>
        <p:txBody>
          <a:bodyPr wrap="none" rtlCol="0">
            <a:spAutoFit/>
          </a:bodyPr>
          <a:lstStyle/>
          <a:p>
            <a:r>
              <a:rPr lang="en-US" sz="1400" dirty="0">
                <a:latin typeface="Arial Narrow" panose="020B0606020202030204" pitchFamily="34" charset="0"/>
              </a:rPr>
              <a:t>Liu et al. 2019. Science of Total Environment</a:t>
            </a:r>
          </a:p>
        </p:txBody>
      </p:sp>
    </p:spTree>
    <p:extLst>
      <p:ext uri="{BB962C8B-B14F-4D97-AF65-F5344CB8AC3E}">
        <p14:creationId xmlns:p14="http://schemas.microsoft.com/office/powerpoint/2010/main" val="3344800906"/>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ogos of the United States Department of Health and Human Services and Centers for Disease Control and Prevention"/>
          <p:cNvPicPr>
            <a:picLocks noChangeAspect="1"/>
          </p:cNvPicPr>
          <p:nvPr/>
        </p:nvPicPr>
        <p:blipFill>
          <a:blip r:embed="rId3" cstate="print"/>
          <a:stretch>
            <a:fillRect/>
          </a:stretch>
        </p:blipFill>
        <p:spPr>
          <a:xfrm>
            <a:off x="152400" y="6515100"/>
            <a:ext cx="190500" cy="190500"/>
          </a:xfrm>
          <a:prstGeom prst="rect">
            <a:avLst/>
          </a:prstGeom>
        </p:spPr>
      </p:pic>
      <p:sp>
        <p:nvSpPr>
          <p:cNvPr id="8" name="Text Placeholder 5"/>
          <p:cNvSpPr txBox="1">
            <a:spLocks/>
          </p:cNvSpPr>
          <p:nvPr/>
        </p:nvSpPr>
        <p:spPr>
          <a:xfrm>
            <a:off x="2143125" y="6270192"/>
            <a:ext cx="5124450" cy="244907"/>
          </a:xfrm>
          <a:prstGeom prst="rect">
            <a:avLst/>
          </a:prstGeom>
        </p:spPr>
        <p:txBody>
          <a:bodyPr/>
          <a:lstStyle>
            <a:lvl1pPr marL="342900" indent="-342900" algn="l" defTabSz="914400" rtl="0" eaLnBrk="1" latinLnBrk="0" hangingPunct="1">
              <a:spcBef>
                <a:spcPct val="20000"/>
              </a:spcBef>
              <a:buFont typeface="Arial" pitchFamily="34" charset="0"/>
              <a:buNone/>
              <a:defRPr sz="1000" kern="1200" baseline="0">
                <a:solidFill>
                  <a:schemeClr val="bg1"/>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National Center for Environmental Health</a:t>
            </a:r>
          </a:p>
        </p:txBody>
      </p:sp>
      <p:sp>
        <p:nvSpPr>
          <p:cNvPr id="11" name="Text Placeholder 6"/>
          <p:cNvSpPr txBox="1">
            <a:spLocks/>
          </p:cNvSpPr>
          <p:nvPr/>
        </p:nvSpPr>
        <p:spPr>
          <a:xfrm>
            <a:off x="2143125" y="6451726"/>
            <a:ext cx="3237688" cy="253873"/>
          </a:xfrm>
          <a:prstGeom prst="rect">
            <a:avLst/>
          </a:prstGeom>
        </p:spPr>
        <p:txBody>
          <a:bodyPr/>
          <a:lstStyle>
            <a:lvl1pPr marL="342900" indent="-342900" algn="l" defTabSz="914400" rtl="0" eaLnBrk="1" latinLnBrk="0" hangingPunct="1">
              <a:spcBef>
                <a:spcPct val="20000"/>
              </a:spcBef>
              <a:buFont typeface="Arial" pitchFamily="34" charset="0"/>
              <a:buNone/>
              <a:defRPr sz="1000" kern="1200" baseline="0">
                <a:solidFill>
                  <a:schemeClr val="bg1"/>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Division of Environmental Health Science and Practice</a:t>
            </a:r>
          </a:p>
        </p:txBody>
      </p:sp>
      <p:pic>
        <p:nvPicPr>
          <p:cNvPr id="5" name="Picture 4" descr="2019-04-28 HRI.png">
            <a:extLst>
              <a:ext uri="{FF2B5EF4-FFF2-40B4-BE49-F238E27FC236}">
                <a16:creationId xmlns:a16="http://schemas.microsoft.com/office/drawing/2014/main" id="{AEA9C170-3890-458F-A020-BAB8FFB64B48}"/>
              </a:ext>
            </a:extLst>
          </p:cNvPr>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358845" y="1024145"/>
            <a:ext cx="6408876" cy="5055547"/>
          </a:xfrm>
          <a:prstGeom prst="rect">
            <a:avLst/>
          </a:prstGeom>
          <a:noFill/>
          <a:ln>
            <a:noFill/>
          </a:ln>
        </p:spPr>
      </p:pic>
      <p:sp>
        <p:nvSpPr>
          <p:cNvPr id="2" name="TextBox 1">
            <a:extLst>
              <a:ext uri="{FF2B5EF4-FFF2-40B4-BE49-F238E27FC236}">
                <a16:creationId xmlns:a16="http://schemas.microsoft.com/office/drawing/2014/main" id="{264E435A-0313-4CE2-953A-E18B0A807A6B}"/>
              </a:ext>
            </a:extLst>
          </p:cNvPr>
          <p:cNvSpPr txBox="1"/>
          <p:nvPr/>
        </p:nvSpPr>
        <p:spPr>
          <a:xfrm>
            <a:off x="7050367" y="1007213"/>
            <a:ext cx="1734788" cy="4524315"/>
          </a:xfrm>
          <a:prstGeom prst="rect">
            <a:avLst/>
          </a:prstGeom>
          <a:noFill/>
        </p:spPr>
        <p:txBody>
          <a:bodyPr wrap="square" rtlCol="0">
            <a:spAutoFit/>
          </a:bodyPr>
          <a:lstStyle/>
          <a:p>
            <a:r>
              <a:rPr lang="en-US" sz="1600" dirty="0">
                <a:latin typeface="Arial Narrow" panose="020B0606020202030204" pitchFamily="34" charset="0"/>
              </a:rPr>
              <a:t>The map above shows the rate of emergency department visits for heat-related illnesses by regions (as defined by the Department of Health and Human Services) for the week of April 28-May 4, 2019.*</a:t>
            </a:r>
          </a:p>
          <a:p>
            <a:r>
              <a:rPr lang="en-US" sz="1600" dirty="0">
                <a:latin typeface="Arial Narrow" panose="020B0606020202030204" pitchFamily="34" charset="0"/>
              </a:rPr>
              <a:t> </a:t>
            </a:r>
          </a:p>
          <a:p>
            <a:r>
              <a:rPr lang="en-US" sz="1600" dirty="0">
                <a:latin typeface="Arial Narrow" panose="020B0606020202030204" pitchFamily="34" charset="0"/>
              </a:rPr>
              <a:t>The map also shows average maximum temperatures for the same week.**</a:t>
            </a:r>
          </a:p>
          <a:p>
            <a:endParaRPr lang="en-US" sz="1600" dirty="0">
              <a:latin typeface="Arial Narrow" panose="020B0606020202030204" pitchFamily="34" charset="0"/>
            </a:endParaRPr>
          </a:p>
        </p:txBody>
      </p:sp>
      <p:sp>
        <p:nvSpPr>
          <p:cNvPr id="9" name="TextBox 8">
            <a:extLst>
              <a:ext uri="{FF2B5EF4-FFF2-40B4-BE49-F238E27FC236}">
                <a16:creationId xmlns:a16="http://schemas.microsoft.com/office/drawing/2014/main" id="{6BD9F11E-8134-4C0C-A291-2991840D0F44}"/>
              </a:ext>
            </a:extLst>
          </p:cNvPr>
          <p:cNvSpPr txBox="1"/>
          <p:nvPr/>
        </p:nvSpPr>
        <p:spPr>
          <a:xfrm>
            <a:off x="651423" y="446139"/>
            <a:ext cx="7841154" cy="369332"/>
          </a:xfrm>
          <a:prstGeom prst="rect">
            <a:avLst/>
          </a:prstGeom>
          <a:noFill/>
        </p:spPr>
        <p:txBody>
          <a:bodyPr wrap="square" rtlCol="0">
            <a:spAutoFit/>
          </a:bodyPr>
          <a:lstStyle/>
          <a:p>
            <a:pPr algn="ctr"/>
            <a:r>
              <a:rPr lang="en-US" dirty="0">
                <a:solidFill>
                  <a:schemeClr val="accent3">
                    <a:lumMod val="75000"/>
                  </a:schemeClr>
                </a:solidFill>
                <a:latin typeface="Arial Narrow" panose="020B0606020202030204" pitchFamily="34" charset="0"/>
              </a:rPr>
              <a:t>Linking real time syndromic surveillance of heat-related illness with temperature information</a:t>
            </a:r>
            <a:endParaRPr lang="en-US" sz="1600" dirty="0">
              <a:solidFill>
                <a:srgbClr val="FFC000"/>
              </a:solidFill>
              <a:latin typeface="Arial Narrow" panose="020B0606020202030204" pitchFamily="34" charset="0"/>
            </a:endParaRPr>
          </a:p>
        </p:txBody>
      </p:sp>
    </p:spTree>
    <p:extLst>
      <p:ext uri="{BB962C8B-B14F-4D97-AF65-F5344CB8AC3E}">
        <p14:creationId xmlns:p14="http://schemas.microsoft.com/office/powerpoint/2010/main" val="2673226760"/>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ogos of the United States Department of Health and Human Services and Centers for Disease Control and Prevention"/>
          <p:cNvPicPr>
            <a:picLocks noChangeAspect="1"/>
          </p:cNvPicPr>
          <p:nvPr/>
        </p:nvPicPr>
        <p:blipFill>
          <a:blip r:embed="rId3" cstate="print"/>
          <a:stretch>
            <a:fillRect/>
          </a:stretch>
        </p:blipFill>
        <p:spPr>
          <a:xfrm>
            <a:off x="152400" y="6515100"/>
            <a:ext cx="190500" cy="190500"/>
          </a:xfrm>
          <a:prstGeom prst="rect">
            <a:avLst/>
          </a:prstGeom>
        </p:spPr>
      </p:pic>
      <p:sp>
        <p:nvSpPr>
          <p:cNvPr id="8" name="Text Placeholder 5"/>
          <p:cNvSpPr txBox="1">
            <a:spLocks/>
          </p:cNvSpPr>
          <p:nvPr/>
        </p:nvSpPr>
        <p:spPr>
          <a:xfrm>
            <a:off x="2143125" y="6270192"/>
            <a:ext cx="5124450" cy="244907"/>
          </a:xfrm>
          <a:prstGeom prst="rect">
            <a:avLst/>
          </a:prstGeom>
        </p:spPr>
        <p:txBody>
          <a:bodyPr/>
          <a:lstStyle>
            <a:lvl1pPr marL="342900" indent="-342900" algn="l" defTabSz="914400" rtl="0" eaLnBrk="1" latinLnBrk="0" hangingPunct="1">
              <a:spcBef>
                <a:spcPct val="20000"/>
              </a:spcBef>
              <a:buFont typeface="Arial" pitchFamily="34" charset="0"/>
              <a:buNone/>
              <a:defRPr sz="1000" kern="1200" baseline="0">
                <a:solidFill>
                  <a:schemeClr val="bg1"/>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National Center for Environmental Health</a:t>
            </a:r>
          </a:p>
        </p:txBody>
      </p:sp>
      <p:sp>
        <p:nvSpPr>
          <p:cNvPr id="11" name="Text Placeholder 6"/>
          <p:cNvSpPr txBox="1">
            <a:spLocks/>
          </p:cNvSpPr>
          <p:nvPr/>
        </p:nvSpPr>
        <p:spPr>
          <a:xfrm>
            <a:off x="2143125" y="6451726"/>
            <a:ext cx="3237688" cy="253873"/>
          </a:xfrm>
          <a:prstGeom prst="rect">
            <a:avLst/>
          </a:prstGeom>
        </p:spPr>
        <p:txBody>
          <a:bodyPr/>
          <a:lstStyle>
            <a:lvl1pPr marL="342900" indent="-342900" algn="l" defTabSz="914400" rtl="0" eaLnBrk="1" latinLnBrk="0" hangingPunct="1">
              <a:spcBef>
                <a:spcPct val="20000"/>
              </a:spcBef>
              <a:buFont typeface="Arial" pitchFamily="34" charset="0"/>
              <a:buNone/>
              <a:defRPr sz="1000" kern="1200" baseline="0">
                <a:solidFill>
                  <a:schemeClr val="bg1"/>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Division of Environmental Health Science and Practice</a:t>
            </a:r>
          </a:p>
        </p:txBody>
      </p:sp>
      <p:grpSp>
        <p:nvGrpSpPr>
          <p:cNvPr id="4" name="Group 3">
            <a:extLst>
              <a:ext uri="{FF2B5EF4-FFF2-40B4-BE49-F238E27FC236}">
                <a16:creationId xmlns:a16="http://schemas.microsoft.com/office/drawing/2014/main" id="{291EF69B-658D-4C7D-B39A-45310C9BE58B}"/>
              </a:ext>
            </a:extLst>
          </p:cNvPr>
          <p:cNvGrpSpPr/>
          <p:nvPr/>
        </p:nvGrpSpPr>
        <p:grpSpPr>
          <a:xfrm>
            <a:off x="413841" y="765414"/>
            <a:ext cx="8305800" cy="1200023"/>
            <a:chOff x="552450" y="2052321"/>
            <a:chExt cx="8305800" cy="1200023"/>
          </a:xfrm>
        </p:grpSpPr>
        <p:pic>
          <p:nvPicPr>
            <p:cNvPr id="2" name="Picture 1">
              <a:extLst>
                <a:ext uri="{FF2B5EF4-FFF2-40B4-BE49-F238E27FC236}">
                  <a16:creationId xmlns:a16="http://schemas.microsoft.com/office/drawing/2014/main" id="{CC1EB8AC-6C59-4BC4-B12A-BC01B6938327}"/>
                </a:ext>
              </a:extLst>
            </p:cNvPr>
            <p:cNvPicPr>
              <a:picLocks noChangeAspect="1"/>
            </p:cNvPicPr>
            <p:nvPr/>
          </p:nvPicPr>
          <p:blipFill rotWithShape="1">
            <a:blip r:embed="rId4"/>
            <a:srcRect t="44370" b="36074"/>
            <a:stretch/>
          </p:blipFill>
          <p:spPr>
            <a:xfrm>
              <a:off x="552450" y="2338706"/>
              <a:ext cx="8305800" cy="913638"/>
            </a:xfrm>
            <a:prstGeom prst="rect">
              <a:avLst/>
            </a:prstGeom>
          </p:spPr>
        </p:pic>
        <p:pic>
          <p:nvPicPr>
            <p:cNvPr id="3" name="Picture 2">
              <a:extLst>
                <a:ext uri="{FF2B5EF4-FFF2-40B4-BE49-F238E27FC236}">
                  <a16:creationId xmlns:a16="http://schemas.microsoft.com/office/drawing/2014/main" id="{8102DAAE-DC91-4D57-824A-ABED4319649D}"/>
                </a:ext>
              </a:extLst>
            </p:cNvPr>
            <p:cNvPicPr>
              <a:picLocks noChangeAspect="1"/>
            </p:cNvPicPr>
            <p:nvPr/>
          </p:nvPicPr>
          <p:blipFill rotWithShape="1">
            <a:blip r:embed="rId4"/>
            <a:srcRect t="15139" r="12083" b="79382"/>
            <a:stretch/>
          </p:blipFill>
          <p:spPr>
            <a:xfrm>
              <a:off x="552450" y="2052321"/>
              <a:ext cx="8295282" cy="290792"/>
            </a:xfrm>
            <a:prstGeom prst="rect">
              <a:avLst/>
            </a:prstGeom>
          </p:spPr>
        </p:pic>
      </p:grpSp>
      <p:sp>
        <p:nvSpPr>
          <p:cNvPr id="5" name="TextBox 4">
            <a:extLst>
              <a:ext uri="{FF2B5EF4-FFF2-40B4-BE49-F238E27FC236}">
                <a16:creationId xmlns:a16="http://schemas.microsoft.com/office/drawing/2014/main" id="{C477868B-D532-4CD7-AC55-4AE14262F7CA}"/>
              </a:ext>
            </a:extLst>
          </p:cNvPr>
          <p:cNvSpPr txBox="1"/>
          <p:nvPr/>
        </p:nvSpPr>
        <p:spPr>
          <a:xfrm>
            <a:off x="1178560" y="3576478"/>
            <a:ext cx="6786880" cy="2308324"/>
          </a:xfrm>
          <a:prstGeom prst="rect">
            <a:avLst/>
          </a:prstGeom>
          <a:noFill/>
        </p:spPr>
        <p:txBody>
          <a:bodyPr wrap="square" rtlCol="0">
            <a:spAutoFit/>
          </a:bodyPr>
          <a:lstStyle/>
          <a:p>
            <a:r>
              <a:rPr lang="en-US" dirty="0">
                <a:latin typeface="Arial Narrow" panose="020B0606020202030204" pitchFamily="34" charset="0"/>
              </a:rPr>
              <a:t>Inadequate assessment of location-specific health risks</a:t>
            </a:r>
          </a:p>
          <a:p>
            <a:endParaRPr lang="en-US" dirty="0">
              <a:latin typeface="Arial Narrow" panose="020B0606020202030204" pitchFamily="34" charset="0"/>
            </a:endParaRPr>
          </a:p>
          <a:p>
            <a:r>
              <a:rPr lang="en-US" dirty="0">
                <a:latin typeface="Arial Narrow" panose="020B0606020202030204" pitchFamily="34" charset="0"/>
              </a:rPr>
              <a:t>Inadequate access to data-driven tools and information</a:t>
            </a:r>
          </a:p>
          <a:p>
            <a:endParaRPr lang="en-US" dirty="0">
              <a:latin typeface="Arial Narrow" panose="020B0606020202030204" pitchFamily="34" charset="0"/>
            </a:endParaRPr>
          </a:p>
          <a:p>
            <a:r>
              <a:rPr lang="en-US" dirty="0">
                <a:latin typeface="Arial Narrow" panose="020B0606020202030204" pitchFamily="34" charset="0"/>
              </a:rPr>
              <a:t>Challenges in risk communication and translating evidence into action</a:t>
            </a:r>
          </a:p>
          <a:p>
            <a:endParaRPr lang="en-US" dirty="0">
              <a:latin typeface="Arial Narrow" panose="020B0606020202030204" pitchFamily="34" charset="0"/>
            </a:endParaRPr>
          </a:p>
          <a:p>
            <a:r>
              <a:rPr lang="en-US" dirty="0">
                <a:latin typeface="Arial Narrow" panose="020B0606020202030204" pitchFamily="34" charset="0"/>
              </a:rPr>
              <a:t>Need to better assess cost-effectiveness of range of interventions across scale to reduce health risks from heat</a:t>
            </a:r>
          </a:p>
        </p:txBody>
      </p:sp>
      <p:sp>
        <p:nvSpPr>
          <p:cNvPr id="13" name="TextBox 12">
            <a:extLst>
              <a:ext uri="{FF2B5EF4-FFF2-40B4-BE49-F238E27FC236}">
                <a16:creationId xmlns:a16="http://schemas.microsoft.com/office/drawing/2014/main" id="{51922F81-775B-426D-814B-DAE4335764FC}"/>
              </a:ext>
            </a:extLst>
          </p:cNvPr>
          <p:cNvSpPr txBox="1"/>
          <p:nvPr/>
        </p:nvSpPr>
        <p:spPr>
          <a:xfrm>
            <a:off x="1178560" y="2783618"/>
            <a:ext cx="3563796" cy="400110"/>
          </a:xfrm>
          <a:prstGeom prst="rect">
            <a:avLst/>
          </a:prstGeom>
          <a:noFill/>
        </p:spPr>
        <p:txBody>
          <a:bodyPr wrap="none" rtlCol="0">
            <a:spAutoFit/>
          </a:bodyPr>
          <a:lstStyle/>
          <a:p>
            <a:r>
              <a:rPr lang="en-US" sz="2000" dirty="0">
                <a:solidFill>
                  <a:schemeClr val="accent3">
                    <a:lumMod val="75000"/>
                  </a:schemeClr>
                </a:solidFill>
                <a:latin typeface="Arial Narrow" panose="020B0606020202030204" pitchFamily="34" charset="0"/>
              </a:rPr>
              <a:t>1</a:t>
            </a:r>
            <a:r>
              <a:rPr lang="en-US" sz="2000" baseline="30000" dirty="0">
                <a:solidFill>
                  <a:schemeClr val="accent3">
                    <a:lumMod val="75000"/>
                  </a:schemeClr>
                </a:solidFill>
                <a:latin typeface="Arial Narrow" panose="020B0606020202030204" pitchFamily="34" charset="0"/>
              </a:rPr>
              <a:t>st</a:t>
            </a:r>
            <a:r>
              <a:rPr lang="en-US" sz="2000" dirty="0">
                <a:solidFill>
                  <a:schemeClr val="accent3">
                    <a:lumMod val="75000"/>
                  </a:schemeClr>
                </a:solidFill>
                <a:latin typeface="Arial Narrow" panose="020B0606020202030204" pitchFamily="34" charset="0"/>
              </a:rPr>
              <a:t> GHHIN Forum, Hong Kong, 2018</a:t>
            </a:r>
          </a:p>
        </p:txBody>
      </p:sp>
    </p:spTree>
    <p:extLst>
      <p:ext uri="{BB962C8B-B14F-4D97-AF65-F5344CB8AC3E}">
        <p14:creationId xmlns:p14="http://schemas.microsoft.com/office/powerpoint/2010/main" val="193190022"/>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ogos of the United States Department of Health and Human Services and Centers for Disease Control and Prevention"/>
          <p:cNvPicPr>
            <a:picLocks noChangeAspect="1"/>
          </p:cNvPicPr>
          <p:nvPr/>
        </p:nvPicPr>
        <p:blipFill>
          <a:blip r:embed="rId3" cstate="print"/>
          <a:stretch>
            <a:fillRect/>
          </a:stretch>
        </p:blipFill>
        <p:spPr>
          <a:xfrm>
            <a:off x="152400" y="6515100"/>
            <a:ext cx="190500" cy="190500"/>
          </a:xfrm>
          <a:prstGeom prst="rect">
            <a:avLst/>
          </a:prstGeom>
        </p:spPr>
      </p:pic>
      <p:sp>
        <p:nvSpPr>
          <p:cNvPr id="8" name="Text Placeholder 5"/>
          <p:cNvSpPr txBox="1">
            <a:spLocks/>
          </p:cNvSpPr>
          <p:nvPr/>
        </p:nvSpPr>
        <p:spPr>
          <a:xfrm>
            <a:off x="2143125" y="6270192"/>
            <a:ext cx="5124450" cy="244907"/>
          </a:xfrm>
          <a:prstGeom prst="rect">
            <a:avLst/>
          </a:prstGeom>
        </p:spPr>
        <p:txBody>
          <a:bodyPr/>
          <a:lstStyle>
            <a:lvl1pPr marL="342900" indent="-342900" algn="l" defTabSz="914400" rtl="0" eaLnBrk="1" latinLnBrk="0" hangingPunct="1">
              <a:spcBef>
                <a:spcPct val="20000"/>
              </a:spcBef>
              <a:buFont typeface="Arial" pitchFamily="34" charset="0"/>
              <a:buNone/>
              <a:defRPr sz="1000" kern="1200" baseline="0">
                <a:solidFill>
                  <a:schemeClr val="bg1"/>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National Center for Environmental Health</a:t>
            </a:r>
          </a:p>
        </p:txBody>
      </p:sp>
      <p:sp>
        <p:nvSpPr>
          <p:cNvPr id="11" name="Text Placeholder 6"/>
          <p:cNvSpPr txBox="1">
            <a:spLocks/>
          </p:cNvSpPr>
          <p:nvPr/>
        </p:nvSpPr>
        <p:spPr>
          <a:xfrm>
            <a:off x="2143125" y="6451726"/>
            <a:ext cx="3237688" cy="253873"/>
          </a:xfrm>
          <a:prstGeom prst="rect">
            <a:avLst/>
          </a:prstGeom>
        </p:spPr>
        <p:txBody>
          <a:bodyPr/>
          <a:lstStyle>
            <a:lvl1pPr marL="342900" indent="-342900" algn="l" defTabSz="914400" rtl="0" eaLnBrk="1" latinLnBrk="0" hangingPunct="1">
              <a:spcBef>
                <a:spcPct val="20000"/>
              </a:spcBef>
              <a:buFont typeface="Arial" pitchFamily="34" charset="0"/>
              <a:buNone/>
              <a:defRPr sz="1000" kern="1200" baseline="0">
                <a:solidFill>
                  <a:schemeClr val="bg1"/>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Division of Environmental Health Science and Practice</a:t>
            </a:r>
          </a:p>
        </p:txBody>
      </p:sp>
      <p:sp>
        <p:nvSpPr>
          <p:cNvPr id="3" name="TextBox 2">
            <a:extLst>
              <a:ext uri="{FF2B5EF4-FFF2-40B4-BE49-F238E27FC236}">
                <a16:creationId xmlns:a16="http://schemas.microsoft.com/office/drawing/2014/main" id="{C0D810AE-D23A-493D-B5AB-A6D2367B4082}"/>
              </a:ext>
            </a:extLst>
          </p:cNvPr>
          <p:cNvSpPr txBox="1"/>
          <p:nvPr/>
        </p:nvSpPr>
        <p:spPr>
          <a:xfrm>
            <a:off x="2654907" y="722724"/>
            <a:ext cx="3813865" cy="461665"/>
          </a:xfrm>
          <a:prstGeom prst="rect">
            <a:avLst/>
          </a:prstGeom>
          <a:noFill/>
        </p:spPr>
        <p:txBody>
          <a:bodyPr wrap="none" rtlCol="0">
            <a:spAutoFit/>
          </a:bodyPr>
          <a:lstStyle/>
          <a:p>
            <a:r>
              <a:rPr lang="en-US" sz="2400" dirty="0">
                <a:solidFill>
                  <a:schemeClr val="accent3">
                    <a:lumMod val="75000"/>
                  </a:schemeClr>
                </a:solidFill>
                <a:latin typeface="Arial Narrow" panose="020B0606020202030204" pitchFamily="34" charset="0"/>
              </a:rPr>
              <a:t>Opportunities moving forward….</a:t>
            </a:r>
          </a:p>
        </p:txBody>
      </p:sp>
      <p:sp>
        <p:nvSpPr>
          <p:cNvPr id="4" name="TextBox 3">
            <a:extLst>
              <a:ext uri="{FF2B5EF4-FFF2-40B4-BE49-F238E27FC236}">
                <a16:creationId xmlns:a16="http://schemas.microsoft.com/office/drawing/2014/main" id="{B8D1B587-B04E-4698-89E3-3A034FC11F44}"/>
              </a:ext>
            </a:extLst>
          </p:cNvPr>
          <p:cNvSpPr txBox="1"/>
          <p:nvPr/>
        </p:nvSpPr>
        <p:spPr>
          <a:xfrm>
            <a:off x="1142778" y="1700222"/>
            <a:ext cx="6838122" cy="3785652"/>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Arial Narrow" panose="020B0606020202030204" pitchFamily="34" charset="0"/>
              </a:rPr>
              <a:t>Build on the productive collaboration between the health and meteorological communities</a:t>
            </a:r>
          </a:p>
          <a:p>
            <a:pPr marL="342900" indent="-342900">
              <a:buFont typeface="Arial" panose="020B0604020202020204" pitchFamily="34" charset="0"/>
              <a:buChar char="•"/>
            </a:pPr>
            <a:endParaRPr lang="en-US" sz="2000" dirty="0">
              <a:latin typeface="Arial Narrow" panose="020B0606020202030204" pitchFamily="34" charset="0"/>
            </a:endParaRPr>
          </a:p>
          <a:p>
            <a:pPr marL="342900" indent="-342900">
              <a:buFont typeface="Arial" panose="020B0604020202020204" pitchFamily="34" charset="0"/>
              <a:buChar char="•"/>
            </a:pPr>
            <a:r>
              <a:rPr lang="en-US" sz="2000" dirty="0">
                <a:latin typeface="Arial Narrow" panose="020B0606020202030204" pitchFamily="34" charset="0"/>
              </a:rPr>
              <a:t>Sharing of scientific products, communication material and personnel</a:t>
            </a:r>
          </a:p>
          <a:p>
            <a:pPr marL="342900" indent="-342900">
              <a:buFont typeface="Arial" panose="020B0604020202020204" pitchFamily="34" charset="0"/>
              <a:buChar char="•"/>
            </a:pPr>
            <a:endParaRPr lang="en-US" sz="2000" dirty="0">
              <a:latin typeface="Arial Narrow" panose="020B0606020202030204" pitchFamily="34" charset="0"/>
            </a:endParaRPr>
          </a:p>
          <a:p>
            <a:pPr marL="342900" indent="-342900">
              <a:buFont typeface="Arial" panose="020B0604020202020204" pitchFamily="34" charset="0"/>
              <a:buChar char="•"/>
            </a:pPr>
            <a:r>
              <a:rPr lang="en-US" sz="2000" dirty="0">
                <a:latin typeface="Arial Narrow" panose="020B0606020202030204" pitchFamily="34" charset="0"/>
              </a:rPr>
              <a:t>Co-develop data-driven tools on heat health to inform a spectrum of stakeholders in public health</a:t>
            </a:r>
          </a:p>
          <a:p>
            <a:pPr marL="342900" indent="-342900">
              <a:buFont typeface="Arial" panose="020B0604020202020204" pitchFamily="34" charset="0"/>
              <a:buChar char="•"/>
            </a:pPr>
            <a:endParaRPr lang="en-US" sz="2000" dirty="0">
              <a:latin typeface="Arial Narrow" panose="020B0606020202030204" pitchFamily="34" charset="0"/>
            </a:endParaRPr>
          </a:p>
          <a:p>
            <a:pPr marL="342900" indent="-342900">
              <a:buFont typeface="Arial" panose="020B0604020202020204" pitchFamily="34" charset="0"/>
              <a:buChar char="•"/>
            </a:pPr>
            <a:r>
              <a:rPr lang="en-US" sz="2000" dirty="0">
                <a:latin typeface="Arial Narrow" panose="020B0606020202030204" pitchFamily="34" charset="0"/>
              </a:rPr>
              <a:t>Consult with stakeholders across health agencies on utility of improved spatial and temporal resolution of heat information for managing different health risks</a:t>
            </a:r>
          </a:p>
        </p:txBody>
      </p:sp>
    </p:spTree>
    <p:extLst>
      <p:ext uri="{BB962C8B-B14F-4D97-AF65-F5344CB8AC3E}">
        <p14:creationId xmlns:p14="http://schemas.microsoft.com/office/powerpoint/2010/main" val="4038924348"/>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7570" y="864238"/>
            <a:ext cx="6880536" cy="528347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41842" y="1236102"/>
            <a:ext cx="4694862" cy="4694862"/>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00450" y="2602170"/>
            <a:ext cx="1943100" cy="1943100"/>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59" y="-256"/>
            <a:ext cx="9164259" cy="6858256"/>
          </a:xfrm>
          <a:prstGeom prst="rect">
            <a:avLst/>
          </a:prstGeom>
          <a:ln>
            <a:noFill/>
          </a:ln>
        </p:spPr>
      </p:pic>
    </p:spTree>
    <p:extLst>
      <p:ext uri="{BB962C8B-B14F-4D97-AF65-F5344CB8AC3E}">
        <p14:creationId xmlns:p14="http://schemas.microsoft.com/office/powerpoint/2010/main" val="849191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600"/>
                                        <p:tgtEl>
                                          <p:spTgt spid="14"/>
                                        </p:tgtEl>
                                      </p:cBhvr>
                                    </p:animEffect>
                                  </p:childTnLst>
                                </p:cTn>
                              </p:par>
                              <p:par>
                                <p:cTn id="8" presetID="10" presetClass="entr" presetSubtype="0" fill="hold" nodeType="withEffect">
                                  <p:stCondLst>
                                    <p:cond delay="5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0"/>
                                        <p:tgtEl>
                                          <p:spTgt spid="9"/>
                                        </p:tgtEl>
                                      </p:cBhvr>
                                    </p:animEffect>
                                  </p:childTnLst>
                                </p:cTn>
                              </p:par>
                              <p:par>
                                <p:cTn id="11" presetID="8" presetClass="emph" presetSubtype="0" repeatCount="indefinite" fill="hold" nodeType="withEffect">
                                  <p:stCondLst>
                                    <p:cond delay="500"/>
                                  </p:stCondLst>
                                  <p:endCondLst>
                                    <p:cond evt="onNext" delay="0">
                                      <p:tgtEl>
                                        <p:sldTgt/>
                                      </p:tgtEl>
                                    </p:cond>
                                  </p:endCondLst>
                                  <p:childTnLst>
                                    <p:animRot by="21600000">
                                      <p:cBhvr>
                                        <p:cTn id="12" dur="20000" fill="hold"/>
                                        <p:tgtEl>
                                          <p:spTgt spid="9"/>
                                        </p:tgtEl>
                                        <p:attrNameLst>
                                          <p:attrName>r</p:attrName>
                                        </p:attrNameLst>
                                      </p:cBhvr>
                                    </p:animRot>
                                  </p:childTnLst>
                                </p:cTn>
                              </p:par>
                              <p:par>
                                <p:cTn id="13" presetID="21" presetClass="entr" presetSubtype="1" fill="hold" nodeType="withEffect">
                                  <p:stCondLst>
                                    <p:cond delay="2900"/>
                                  </p:stCondLst>
                                  <p:childTnLst>
                                    <p:set>
                                      <p:cBhvr>
                                        <p:cTn id="14" dur="1" fill="hold">
                                          <p:stCondLst>
                                            <p:cond delay="0"/>
                                          </p:stCondLst>
                                        </p:cTn>
                                        <p:tgtEl>
                                          <p:spTgt spid="10"/>
                                        </p:tgtEl>
                                        <p:attrNameLst>
                                          <p:attrName>style.visibility</p:attrName>
                                        </p:attrNameLst>
                                      </p:cBhvr>
                                      <p:to>
                                        <p:strVal val="visible"/>
                                      </p:to>
                                    </p:set>
                                    <p:animEffect transition="in" filter="wheel(1)">
                                      <p:cBhvr>
                                        <p:cTn id="15" dur="9400"/>
                                        <p:tgtEl>
                                          <p:spTgt spid="10"/>
                                        </p:tgtEl>
                                      </p:cBhvr>
                                    </p:animEffect>
                                  </p:childTnLst>
                                </p:cTn>
                              </p:par>
                              <p:par>
                                <p:cTn id="16" presetID="6" presetClass="entr" presetSubtype="32" fill="hold" nodeType="withEffect">
                                  <p:stCondLst>
                                    <p:cond delay="10000"/>
                                  </p:stCondLst>
                                  <p:childTnLst>
                                    <p:set>
                                      <p:cBhvr>
                                        <p:cTn id="17" dur="1" fill="hold">
                                          <p:stCondLst>
                                            <p:cond delay="0"/>
                                          </p:stCondLst>
                                        </p:cTn>
                                        <p:tgtEl>
                                          <p:spTgt spid="12"/>
                                        </p:tgtEl>
                                        <p:attrNameLst>
                                          <p:attrName>style.visibility</p:attrName>
                                        </p:attrNameLst>
                                      </p:cBhvr>
                                      <p:to>
                                        <p:strVal val="visible"/>
                                      </p:to>
                                    </p:set>
                                    <p:animEffect transition="in" filter="circle(out)">
                                      <p:cBhvr>
                                        <p:cTn id="18" dur="9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1504950" y="4394327"/>
            <a:ext cx="6400800" cy="2057400"/>
          </a:xfrm>
        </p:spPr>
        <p:txBody>
          <a:bodyPr/>
          <a:lstStyle/>
          <a:p>
            <a:pPr algn="l"/>
            <a:r>
              <a:rPr lang="en-US" sz="1200" dirty="0">
                <a:solidFill>
                  <a:schemeClr val="tx1"/>
                </a:solidFill>
                <a:latin typeface="Calibri" pitchFamily="34" charset="0"/>
              </a:rPr>
              <a:t>For more information please contact Centers for Disease Control and Prevention</a:t>
            </a:r>
          </a:p>
          <a:p>
            <a:pPr lvl="0" algn="l"/>
            <a:endParaRPr lang="en-US" sz="1200" b="0" dirty="0">
              <a:solidFill>
                <a:schemeClr val="tx1"/>
              </a:solidFill>
              <a:latin typeface="Calibri" pitchFamily="34" charset="0"/>
            </a:endParaRPr>
          </a:p>
          <a:p>
            <a:pPr lvl="0" algn="l"/>
            <a:r>
              <a:rPr lang="en-US" sz="1200" b="0" dirty="0">
                <a:solidFill>
                  <a:schemeClr val="tx1"/>
                </a:solidFill>
                <a:latin typeface="Calibri" pitchFamily="34" charset="0"/>
              </a:rPr>
              <a:t>1600 Clifton Road NE,  Atlanta,  GA  30333</a:t>
            </a:r>
          </a:p>
          <a:p>
            <a:pPr lvl="0" algn="l"/>
            <a:r>
              <a:rPr lang="en-US" sz="1200" b="0" dirty="0">
                <a:solidFill>
                  <a:schemeClr val="tx1"/>
                </a:solidFill>
                <a:latin typeface="Calibri" pitchFamily="34" charset="0"/>
              </a:rPr>
              <a:t>Telephone: 1-800-CDC-INFO (232-4636)/TTY: 1-888-232-6348</a:t>
            </a:r>
          </a:p>
          <a:p>
            <a:pPr lvl="0" algn="l"/>
            <a:r>
              <a:rPr lang="en-US" sz="1200" b="0" dirty="0">
                <a:solidFill>
                  <a:schemeClr val="tx1"/>
                </a:solidFill>
                <a:latin typeface="Calibri" pitchFamily="34" charset="0"/>
              </a:rPr>
              <a:t>Visit: www.cdc.gov | Contact CDC at: 1-800-CDC-INFO or www.cdc.gov/info</a:t>
            </a:r>
          </a:p>
          <a:p>
            <a:pPr lvl="0" algn="l"/>
            <a:endParaRPr lang="en-US" sz="1200" b="0" dirty="0">
              <a:solidFill>
                <a:schemeClr val="tx1"/>
              </a:solidFill>
              <a:latin typeface="Calibri" pitchFamily="34" charset="0"/>
            </a:endParaRPr>
          </a:p>
          <a:p>
            <a:pPr lvl="0" algn="l"/>
            <a:r>
              <a:rPr lang="en-US" sz="900" b="0" dirty="0">
                <a:solidFill>
                  <a:schemeClr val="tx1"/>
                </a:solidFill>
                <a:latin typeface="Calibri" pitchFamily="34" charset="0"/>
              </a:rPr>
              <a:t>The findings and conclusions in this report are those of the authors and do not necessarily represent the official position of the Centers for Disease Control and Prevention.</a:t>
            </a:r>
          </a:p>
        </p:txBody>
      </p:sp>
      <p:pic>
        <p:nvPicPr>
          <p:cNvPr id="8" name="Picture 7" descr=" Logos of the United States Department of Health and Human Services and Centers for Disease Control and Prevention&#10;"/>
          <p:cNvPicPr>
            <a:picLocks noChangeAspect="1"/>
          </p:cNvPicPr>
          <p:nvPr/>
        </p:nvPicPr>
        <p:blipFill>
          <a:blip r:embed="rId2" cstate="print"/>
          <a:stretch>
            <a:fillRect/>
          </a:stretch>
        </p:blipFill>
        <p:spPr>
          <a:xfrm>
            <a:off x="152400" y="6515100"/>
            <a:ext cx="190500" cy="190500"/>
          </a:xfrm>
          <a:prstGeom prst="rect">
            <a:avLst/>
          </a:prstGeom>
        </p:spPr>
      </p:pic>
      <p:sp>
        <p:nvSpPr>
          <p:cNvPr id="11" name="Text Placeholder 5"/>
          <p:cNvSpPr txBox="1">
            <a:spLocks/>
          </p:cNvSpPr>
          <p:nvPr/>
        </p:nvSpPr>
        <p:spPr>
          <a:xfrm>
            <a:off x="2143125" y="6272784"/>
            <a:ext cx="5124450" cy="244907"/>
          </a:xfrm>
          <a:prstGeom prst="rect">
            <a:avLst/>
          </a:prstGeom>
        </p:spPr>
        <p:txBody>
          <a:bodyPr/>
          <a:lstStyle>
            <a:lvl1pPr marL="342900" indent="-342900" algn="l" defTabSz="914400" rtl="0" eaLnBrk="1" latinLnBrk="0" hangingPunct="1">
              <a:spcBef>
                <a:spcPct val="20000"/>
              </a:spcBef>
              <a:buFont typeface="Arial" pitchFamily="34" charset="0"/>
              <a:buNone/>
              <a:defRPr sz="1000" kern="1200" baseline="0">
                <a:solidFill>
                  <a:schemeClr val="bg1"/>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National Center for Environmental Health</a:t>
            </a:r>
          </a:p>
        </p:txBody>
      </p:sp>
      <p:sp>
        <p:nvSpPr>
          <p:cNvPr id="12" name="Text Placeholder 6"/>
          <p:cNvSpPr txBox="1">
            <a:spLocks/>
          </p:cNvSpPr>
          <p:nvPr/>
        </p:nvSpPr>
        <p:spPr>
          <a:xfrm>
            <a:off x="2143125" y="6451727"/>
            <a:ext cx="2444750" cy="228600"/>
          </a:xfrm>
          <a:prstGeom prst="rect">
            <a:avLst/>
          </a:prstGeom>
        </p:spPr>
        <p:txBody>
          <a:bodyPr/>
          <a:lstStyle>
            <a:lvl1pPr marL="342900" indent="-342900" algn="l" defTabSz="914400" rtl="0" eaLnBrk="1" latinLnBrk="0" hangingPunct="1">
              <a:spcBef>
                <a:spcPct val="20000"/>
              </a:spcBef>
              <a:buFont typeface="Arial" pitchFamily="34" charset="0"/>
              <a:buNone/>
              <a:defRPr sz="1000" kern="1200" baseline="0">
                <a:solidFill>
                  <a:schemeClr val="bg1"/>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FFFFFF"/>
                </a:solidFill>
                <a:effectLst/>
                <a:uLnTx/>
                <a:uFillTx/>
                <a:latin typeface="Calibri" pitchFamily="34" charset="0"/>
                <a:ea typeface="+mn-ea"/>
                <a:cs typeface="+mn-cs"/>
              </a:rPr>
              <a:t>Division Name in this space</a:t>
            </a:r>
          </a:p>
        </p:txBody>
      </p:sp>
      <p:sp>
        <p:nvSpPr>
          <p:cNvPr id="6" name="TextBox 5">
            <a:extLst>
              <a:ext uri="{FF2B5EF4-FFF2-40B4-BE49-F238E27FC236}">
                <a16:creationId xmlns:a16="http://schemas.microsoft.com/office/drawing/2014/main" id="{8FC73752-23C9-4DEA-861D-84037D2D9DED}"/>
              </a:ext>
            </a:extLst>
          </p:cNvPr>
          <p:cNvSpPr txBox="1"/>
          <p:nvPr/>
        </p:nvSpPr>
        <p:spPr>
          <a:xfrm>
            <a:off x="2151716" y="841705"/>
            <a:ext cx="4488729" cy="3262432"/>
          </a:xfrm>
          <a:prstGeom prst="rect">
            <a:avLst/>
          </a:prstGeom>
          <a:noFill/>
        </p:spPr>
        <p:txBody>
          <a:bodyPr wrap="none" rtlCol="0">
            <a:spAutoFit/>
          </a:bodyPr>
          <a:lstStyle/>
          <a:p>
            <a:pPr algn="ctr"/>
            <a:r>
              <a:rPr lang="en-US" b="1" dirty="0">
                <a:latin typeface="Arial Narrow" panose="020B0606020202030204" pitchFamily="34" charset="0"/>
              </a:rPr>
              <a:t>Thank you</a:t>
            </a:r>
          </a:p>
          <a:p>
            <a:pPr algn="ctr"/>
            <a:endParaRPr lang="en-US" b="1" dirty="0">
              <a:latin typeface="Arial Narrow" panose="020B0606020202030204" pitchFamily="34" charset="0"/>
            </a:endParaRPr>
          </a:p>
          <a:p>
            <a:pPr algn="ctr"/>
            <a:endParaRPr lang="en-US" b="1" dirty="0">
              <a:latin typeface="Arial Narrow" panose="020B0606020202030204" pitchFamily="34" charset="0"/>
            </a:endParaRPr>
          </a:p>
          <a:p>
            <a:pPr algn="ctr"/>
            <a:r>
              <a:rPr lang="en-US" b="1" dirty="0">
                <a:latin typeface="Arial Narrow" panose="020B0606020202030204" pitchFamily="34" charset="0"/>
              </a:rPr>
              <a:t>Shubhayu Saha – </a:t>
            </a:r>
            <a:r>
              <a:rPr lang="en-US" b="1" dirty="0">
                <a:latin typeface="Arial Narrow" panose="020B0606020202030204" pitchFamily="34" charset="0"/>
                <a:hlinkClick r:id="rId3"/>
              </a:rPr>
              <a:t>ssaha@cdc.gov</a:t>
            </a:r>
            <a:endParaRPr lang="en-US" b="1" dirty="0">
              <a:latin typeface="Arial Narrow" panose="020B0606020202030204" pitchFamily="34" charset="0"/>
            </a:endParaRPr>
          </a:p>
          <a:p>
            <a:pPr algn="ctr"/>
            <a:endParaRPr lang="en-US" b="1" dirty="0">
              <a:latin typeface="Arial Narrow" panose="020B0606020202030204" pitchFamily="34" charset="0"/>
            </a:endParaRPr>
          </a:p>
          <a:p>
            <a:pPr algn="ctr"/>
            <a:r>
              <a:rPr lang="en-US" sz="1600" dirty="0">
                <a:latin typeface="Arial Narrow" panose="020B0606020202030204" pitchFamily="34" charset="0"/>
              </a:rPr>
              <a:t>Division of Environmental Health Science and Practice </a:t>
            </a:r>
          </a:p>
          <a:p>
            <a:pPr algn="ctr"/>
            <a:r>
              <a:rPr lang="en-US" sz="1600" dirty="0">
                <a:latin typeface="Arial Narrow" panose="020B0606020202030204" pitchFamily="34" charset="0"/>
              </a:rPr>
              <a:t>National Center for Environmental Health </a:t>
            </a:r>
          </a:p>
          <a:p>
            <a:pPr algn="ctr"/>
            <a:r>
              <a:rPr lang="en-US" sz="1600" dirty="0">
                <a:latin typeface="Arial Narrow" panose="020B0606020202030204" pitchFamily="34" charset="0"/>
              </a:rPr>
              <a:t>Centers for Disease Control &amp; Prevention</a:t>
            </a:r>
          </a:p>
          <a:p>
            <a:pPr algn="ctr"/>
            <a:r>
              <a:rPr lang="en-US" sz="1600" dirty="0">
                <a:latin typeface="Arial Narrow" panose="020B0606020202030204" pitchFamily="34" charset="0"/>
              </a:rPr>
              <a:t>Tel:  (770) 488-0783</a:t>
            </a:r>
          </a:p>
          <a:p>
            <a:pPr algn="ctr"/>
            <a:r>
              <a:rPr lang="en-US" sz="1600" dirty="0">
                <a:latin typeface="Arial Narrow" panose="020B0606020202030204" pitchFamily="34" charset="0"/>
              </a:rPr>
              <a:t>Fax: (770) 488-1539</a:t>
            </a:r>
          </a:p>
          <a:p>
            <a:pPr algn="ctr"/>
            <a:endParaRPr lang="en-US" b="1" dirty="0">
              <a:latin typeface="Arial Narrow" panose="020B0606020202030204" pitchFamily="34" charset="0"/>
            </a:endParaRPr>
          </a:p>
          <a:p>
            <a:endParaRPr lang="en-US" sz="1600" dirty="0">
              <a:latin typeface="Arial Narrow" panose="020B0606020202030204" pitchFamily="34" charset="0"/>
            </a:endParaRPr>
          </a:p>
        </p:txBody>
      </p:sp>
    </p:spTree>
    <p:extLst>
      <p:ext uri="{BB962C8B-B14F-4D97-AF65-F5344CB8AC3E}">
        <p14:creationId xmlns:p14="http://schemas.microsoft.com/office/powerpoint/2010/main" val="2421914378"/>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ogos of the United States Department of Health and Human Services and Centers for Disease Control and Prevention"/>
          <p:cNvPicPr>
            <a:picLocks noChangeAspect="1"/>
          </p:cNvPicPr>
          <p:nvPr/>
        </p:nvPicPr>
        <p:blipFill>
          <a:blip r:embed="rId3" cstate="print"/>
          <a:stretch>
            <a:fillRect/>
          </a:stretch>
        </p:blipFill>
        <p:spPr>
          <a:xfrm>
            <a:off x="152400" y="6515100"/>
            <a:ext cx="190500" cy="190500"/>
          </a:xfrm>
          <a:prstGeom prst="rect">
            <a:avLst/>
          </a:prstGeom>
        </p:spPr>
      </p:pic>
      <p:sp>
        <p:nvSpPr>
          <p:cNvPr id="8" name="Text Placeholder 5"/>
          <p:cNvSpPr txBox="1">
            <a:spLocks/>
          </p:cNvSpPr>
          <p:nvPr/>
        </p:nvSpPr>
        <p:spPr>
          <a:xfrm>
            <a:off x="2143125" y="6270192"/>
            <a:ext cx="5124450" cy="244907"/>
          </a:xfrm>
          <a:prstGeom prst="rect">
            <a:avLst/>
          </a:prstGeom>
        </p:spPr>
        <p:txBody>
          <a:bodyPr/>
          <a:lstStyle>
            <a:lvl1pPr marL="342900" indent="-342900" algn="l" defTabSz="914400" rtl="0" eaLnBrk="1" latinLnBrk="0" hangingPunct="1">
              <a:spcBef>
                <a:spcPct val="20000"/>
              </a:spcBef>
              <a:buFont typeface="Arial" pitchFamily="34" charset="0"/>
              <a:buNone/>
              <a:defRPr sz="1000" kern="1200" baseline="0">
                <a:solidFill>
                  <a:schemeClr val="bg1"/>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National Center for Environmental Health</a:t>
            </a:r>
          </a:p>
        </p:txBody>
      </p:sp>
      <p:sp>
        <p:nvSpPr>
          <p:cNvPr id="11" name="Text Placeholder 6"/>
          <p:cNvSpPr txBox="1">
            <a:spLocks/>
          </p:cNvSpPr>
          <p:nvPr/>
        </p:nvSpPr>
        <p:spPr>
          <a:xfrm>
            <a:off x="2143125" y="6451726"/>
            <a:ext cx="3237688" cy="253873"/>
          </a:xfrm>
          <a:prstGeom prst="rect">
            <a:avLst/>
          </a:prstGeom>
        </p:spPr>
        <p:txBody>
          <a:bodyPr/>
          <a:lstStyle>
            <a:lvl1pPr marL="342900" indent="-342900" algn="l" defTabSz="914400" rtl="0" eaLnBrk="1" latinLnBrk="0" hangingPunct="1">
              <a:spcBef>
                <a:spcPct val="20000"/>
              </a:spcBef>
              <a:buFont typeface="Arial" pitchFamily="34" charset="0"/>
              <a:buNone/>
              <a:defRPr sz="1000" kern="1200" baseline="0">
                <a:solidFill>
                  <a:schemeClr val="bg1"/>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Division of Environmental Health Science and Practice</a:t>
            </a:r>
          </a:p>
        </p:txBody>
      </p:sp>
      <p:pic>
        <p:nvPicPr>
          <p:cNvPr id="2" name="Picture 1">
            <a:extLst>
              <a:ext uri="{FF2B5EF4-FFF2-40B4-BE49-F238E27FC236}">
                <a16:creationId xmlns:a16="http://schemas.microsoft.com/office/drawing/2014/main" id="{B3A0AEB7-EB85-47D1-9F9F-72F6549567BE}"/>
              </a:ext>
            </a:extLst>
          </p:cNvPr>
          <p:cNvPicPr>
            <a:picLocks noChangeAspect="1"/>
          </p:cNvPicPr>
          <p:nvPr/>
        </p:nvPicPr>
        <p:blipFill>
          <a:blip r:embed="rId4"/>
          <a:stretch>
            <a:fillRect/>
          </a:stretch>
        </p:blipFill>
        <p:spPr>
          <a:xfrm>
            <a:off x="615915" y="802954"/>
            <a:ext cx="7912170" cy="5084380"/>
          </a:xfrm>
          <a:prstGeom prst="rect">
            <a:avLst/>
          </a:prstGeom>
        </p:spPr>
      </p:pic>
      <p:sp>
        <p:nvSpPr>
          <p:cNvPr id="3" name="TextBox 2">
            <a:extLst>
              <a:ext uri="{FF2B5EF4-FFF2-40B4-BE49-F238E27FC236}">
                <a16:creationId xmlns:a16="http://schemas.microsoft.com/office/drawing/2014/main" id="{A0A592AA-57BB-4981-886E-1E0131CC88E5}"/>
              </a:ext>
            </a:extLst>
          </p:cNvPr>
          <p:cNvSpPr txBox="1"/>
          <p:nvPr/>
        </p:nvSpPr>
        <p:spPr>
          <a:xfrm>
            <a:off x="537883" y="5887334"/>
            <a:ext cx="2497800" cy="369332"/>
          </a:xfrm>
          <a:prstGeom prst="rect">
            <a:avLst/>
          </a:prstGeom>
          <a:noFill/>
        </p:spPr>
        <p:txBody>
          <a:bodyPr wrap="none" rtlCol="0">
            <a:spAutoFit/>
          </a:bodyPr>
          <a:lstStyle/>
          <a:p>
            <a:r>
              <a:rPr lang="en-US" dirty="0">
                <a:solidFill>
                  <a:schemeClr val="tx1">
                    <a:lumMod val="50000"/>
                  </a:schemeClr>
                </a:solidFill>
                <a:latin typeface="Arial Narrow" panose="020B0606020202030204" pitchFamily="34" charset="0"/>
              </a:rPr>
              <a:t>Lay et al., 2018. </a:t>
            </a:r>
            <a:r>
              <a:rPr lang="en-US" dirty="0" err="1">
                <a:solidFill>
                  <a:schemeClr val="tx1">
                    <a:lumMod val="50000"/>
                  </a:schemeClr>
                </a:solidFill>
                <a:latin typeface="Arial Narrow" panose="020B0606020202030204" pitchFamily="34" charset="0"/>
              </a:rPr>
              <a:t>GeoHealth</a:t>
            </a:r>
            <a:endParaRPr lang="en-US" dirty="0">
              <a:solidFill>
                <a:schemeClr val="tx1">
                  <a:lumMod val="50000"/>
                </a:schemeClr>
              </a:solidFill>
              <a:latin typeface="Arial Narrow" panose="020B0606020202030204" pitchFamily="34" charset="0"/>
            </a:endParaRPr>
          </a:p>
        </p:txBody>
      </p:sp>
      <p:sp>
        <p:nvSpPr>
          <p:cNvPr id="9" name="TextBox 8">
            <a:extLst>
              <a:ext uri="{FF2B5EF4-FFF2-40B4-BE49-F238E27FC236}">
                <a16:creationId xmlns:a16="http://schemas.microsoft.com/office/drawing/2014/main" id="{F2A81C62-22F5-4B32-AED0-8D8A723BAF40}"/>
              </a:ext>
            </a:extLst>
          </p:cNvPr>
          <p:cNvSpPr txBox="1"/>
          <p:nvPr/>
        </p:nvSpPr>
        <p:spPr>
          <a:xfrm>
            <a:off x="1436196" y="274854"/>
            <a:ext cx="6538308" cy="400110"/>
          </a:xfrm>
          <a:prstGeom prst="rect">
            <a:avLst/>
          </a:prstGeom>
          <a:noFill/>
        </p:spPr>
        <p:txBody>
          <a:bodyPr wrap="square" rtlCol="0">
            <a:spAutoFit/>
          </a:bodyPr>
          <a:lstStyle/>
          <a:p>
            <a:pPr algn="ctr"/>
            <a:r>
              <a:rPr lang="en-US" sz="2000" dirty="0">
                <a:solidFill>
                  <a:schemeClr val="accent3">
                    <a:lumMod val="75000"/>
                  </a:schemeClr>
                </a:solidFill>
                <a:latin typeface="Arial Narrow" panose="020B0606020202030204" pitchFamily="34" charset="0"/>
              </a:rPr>
              <a:t>Projections of heat related emergency visits in the US</a:t>
            </a:r>
            <a:endParaRPr lang="en-US" dirty="0">
              <a:solidFill>
                <a:srgbClr val="FFC000"/>
              </a:solidFill>
              <a:latin typeface="Arial Narrow" panose="020B0606020202030204" pitchFamily="34" charset="0"/>
            </a:endParaRPr>
          </a:p>
        </p:txBody>
      </p:sp>
    </p:spTree>
    <p:extLst>
      <p:ext uri="{BB962C8B-B14F-4D97-AF65-F5344CB8AC3E}">
        <p14:creationId xmlns:p14="http://schemas.microsoft.com/office/powerpoint/2010/main" val="3757173854"/>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ogos of the United States Department of Health and Human Services and Centers for Disease Control and Prevention"/>
          <p:cNvPicPr>
            <a:picLocks noChangeAspect="1"/>
          </p:cNvPicPr>
          <p:nvPr/>
        </p:nvPicPr>
        <p:blipFill>
          <a:blip r:embed="rId3" cstate="print"/>
          <a:stretch>
            <a:fillRect/>
          </a:stretch>
        </p:blipFill>
        <p:spPr>
          <a:xfrm>
            <a:off x="152400" y="6515100"/>
            <a:ext cx="190500" cy="190500"/>
          </a:xfrm>
          <a:prstGeom prst="rect">
            <a:avLst/>
          </a:prstGeom>
        </p:spPr>
      </p:pic>
      <p:sp>
        <p:nvSpPr>
          <p:cNvPr id="8" name="Text Placeholder 5"/>
          <p:cNvSpPr txBox="1">
            <a:spLocks/>
          </p:cNvSpPr>
          <p:nvPr/>
        </p:nvSpPr>
        <p:spPr>
          <a:xfrm>
            <a:off x="2143125" y="6270192"/>
            <a:ext cx="5124450" cy="244907"/>
          </a:xfrm>
          <a:prstGeom prst="rect">
            <a:avLst/>
          </a:prstGeom>
        </p:spPr>
        <p:txBody>
          <a:bodyPr/>
          <a:lstStyle>
            <a:lvl1pPr marL="342900" indent="-342900" algn="l" defTabSz="914400" rtl="0" eaLnBrk="1" latinLnBrk="0" hangingPunct="1">
              <a:spcBef>
                <a:spcPct val="20000"/>
              </a:spcBef>
              <a:buFont typeface="Arial" pitchFamily="34" charset="0"/>
              <a:buNone/>
              <a:defRPr sz="1000" kern="1200" baseline="0">
                <a:solidFill>
                  <a:schemeClr val="bg1"/>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National Center for Environmental Health</a:t>
            </a:r>
          </a:p>
        </p:txBody>
      </p:sp>
      <p:sp>
        <p:nvSpPr>
          <p:cNvPr id="11" name="Text Placeholder 6"/>
          <p:cNvSpPr txBox="1">
            <a:spLocks/>
          </p:cNvSpPr>
          <p:nvPr/>
        </p:nvSpPr>
        <p:spPr>
          <a:xfrm>
            <a:off x="2143125" y="6451726"/>
            <a:ext cx="3237688" cy="253873"/>
          </a:xfrm>
          <a:prstGeom prst="rect">
            <a:avLst/>
          </a:prstGeom>
        </p:spPr>
        <p:txBody>
          <a:bodyPr/>
          <a:lstStyle>
            <a:lvl1pPr marL="342900" indent="-342900" algn="l" defTabSz="914400" rtl="0" eaLnBrk="1" latinLnBrk="0" hangingPunct="1">
              <a:spcBef>
                <a:spcPct val="20000"/>
              </a:spcBef>
              <a:buFont typeface="Arial" pitchFamily="34" charset="0"/>
              <a:buNone/>
              <a:defRPr sz="1000" kern="1200" baseline="0">
                <a:solidFill>
                  <a:schemeClr val="bg1"/>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Division of Environmental Health Science and Practice</a:t>
            </a:r>
          </a:p>
        </p:txBody>
      </p:sp>
      <p:sp>
        <p:nvSpPr>
          <p:cNvPr id="9" name="TextBox 8">
            <a:extLst>
              <a:ext uri="{FF2B5EF4-FFF2-40B4-BE49-F238E27FC236}">
                <a16:creationId xmlns:a16="http://schemas.microsoft.com/office/drawing/2014/main" id="{B532907E-F687-4BCF-8178-63BDA555E16C}"/>
              </a:ext>
            </a:extLst>
          </p:cNvPr>
          <p:cNvSpPr txBox="1"/>
          <p:nvPr/>
        </p:nvSpPr>
        <p:spPr>
          <a:xfrm>
            <a:off x="6536317" y="2238083"/>
            <a:ext cx="2048285" cy="1569660"/>
          </a:xfrm>
          <a:prstGeom prst="rect">
            <a:avLst/>
          </a:prstGeom>
          <a:noFill/>
        </p:spPr>
        <p:txBody>
          <a:bodyPr wrap="square" rtlCol="0">
            <a:spAutoFit/>
          </a:bodyPr>
          <a:lstStyle/>
          <a:p>
            <a:r>
              <a:rPr lang="en-US" sz="2400" dirty="0">
                <a:solidFill>
                  <a:schemeClr val="accent3">
                    <a:lumMod val="75000"/>
                  </a:schemeClr>
                </a:solidFill>
                <a:latin typeface="Arial Narrow" panose="020B0606020202030204" pitchFamily="34" charset="0"/>
              </a:rPr>
              <a:t>Mapping vulnerabilities of communities to extreme heat </a:t>
            </a:r>
          </a:p>
        </p:txBody>
      </p:sp>
      <p:pic>
        <p:nvPicPr>
          <p:cNvPr id="12" name="Picture 2">
            <a:extLst>
              <a:ext uri="{FF2B5EF4-FFF2-40B4-BE49-F238E27FC236}">
                <a16:creationId xmlns:a16="http://schemas.microsoft.com/office/drawing/2014/main" id="{199EE61B-ACD3-41F0-B0A1-814D8F50B1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813" y="342901"/>
            <a:ext cx="5574954" cy="5919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585520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ogos of the United States Department of Health and Human Services and Centers for Disease Control and Prevention"/>
          <p:cNvPicPr>
            <a:picLocks noChangeAspect="1"/>
          </p:cNvPicPr>
          <p:nvPr/>
        </p:nvPicPr>
        <p:blipFill>
          <a:blip r:embed="rId3" cstate="print"/>
          <a:stretch>
            <a:fillRect/>
          </a:stretch>
        </p:blipFill>
        <p:spPr>
          <a:xfrm>
            <a:off x="152400" y="6515100"/>
            <a:ext cx="190500" cy="190500"/>
          </a:xfrm>
          <a:prstGeom prst="rect">
            <a:avLst/>
          </a:prstGeom>
        </p:spPr>
      </p:pic>
      <p:sp>
        <p:nvSpPr>
          <p:cNvPr id="8" name="Text Placeholder 5"/>
          <p:cNvSpPr txBox="1">
            <a:spLocks/>
          </p:cNvSpPr>
          <p:nvPr/>
        </p:nvSpPr>
        <p:spPr>
          <a:xfrm>
            <a:off x="2143125" y="6270192"/>
            <a:ext cx="5124450" cy="244907"/>
          </a:xfrm>
          <a:prstGeom prst="rect">
            <a:avLst/>
          </a:prstGeom>
        </p:spPr>
        <p:txBody>
          <a:bodyPr/>
          <a:lstStyle>
            <a:lvl1pPr marL="342900" indent="-342900" algn="l" defTabSz="914400" rtl="0" eaLnBrk="1" latinLnBrk="0" hangingPunct="1">
              <a:spcBef>
                <a:spcPct val="20000"/>
              </a:spcBef>
              <a:buFont typeface="Arial" pitchFamily="34" charset="0"/>
              <a:buNone/>
              <a:defRPr sz="1000" kern="1200" baseline="0">
                <a:solidFill>
                  <a:schemeClr val="bg1"/>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National Center for Environmental Health</a:t>
            </a:r>
          </a:p>
        </p:txBody>
      </p:sp>
      <p:sp>
        <p:nvSpPr>
          <p:cNvPr id="11" name="Text Placeholder 6"/>
          <p:cNvSpPr txBox="1">
            <a:spLocks/>
          </p:cNvSpPr>
          <p:nvPr/>
        </p:nvSpPr>
        <p:spPr>
          <a:xfrm>
            <a:off x="2143125" y="6451726"/>
            <a:ext cx="3237688" cy="253873"/>
          </a:xfrm>
          <a:prstGeom prst="rect">
            <a:avLst/>
          </a:prstGeom>
        </p:spPr>
        <p:txBody>
          <a:bodyPr/>
          <a:lstStyle>
            <a:lvl1pPr marL="342900" indent="-342900" algn="l" defTabSz="914400" rtl="0" eaLnBrk="1" latinLnBrk="0" hangingPunct="1">
              <a:spcBef>
                <a:spcPct val="20000"/>
              </a:spcBef>
              <a:buFont typeface="Arial" pitchFamily="34" charset="0"/>
              <a:buNone/>
              <a:defRPr sz="1000" kern="1200" baseline="0">
                <a:solidFill>
                  <a:schemeClr val="bg1"/>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Division of Environmental Health Science and Practice</a:t>
            </a:r>
          </a:p>
        </p:txBody>
      </p:sp>
      <p:sp>
        <p:nvSpPr>
          <p:cNvPr id="19" name="TextBox 18">
            <a:extLst>
              <a:ext uri="{FF2B5EF4-FFF2-40B4-BE49-F238E27FC236}">
                <a16:creationId xmlns:a16="http://schemas.microsoft.com/office/drawing/2014/main" id="{CEDD6435-36BA-4F0B-A2D1-7C86C7CB8DBA}"/>
              </a:ext>
            </a:extLst>
          </p:cNvPr>
          <p:cNvSpPr txBox="1"/>
          <p:nvPr/>
        </p:nvSpPr>
        <p:spPr>
          <a:xfrm>
            <a:off x="1914361" y="466127"/>
            <a:ext cx="5581977" cy="461665"/>
          </a:xfrm>
          <a:prstGeom prst="rect">
            <a:avLst/>
          </a:prstGeom>
          <a:noFill/>
        </p:spPr>
        <p:txBody>
          <a:bodyPr wrap="none" rtlCol="0">
            <a:spAutoFit/>
          </a:bodyPr>
          <a:lstStyle/>
          <a:p>
            <a:r>
              <a:rPr lang="en-US" sz="2400" dirty="0">
                <a:solidFill>
                  <a:schemeClr val="accent3">
                    <a:lumMod val="75000"/>
                  </a:schemeClr>
                </a:solidFill>
                <a:latin typeface="Arial Narrow" panose="020B0606020202030204" pitchFamily="34" charset="0"/>
              </a:rPr>
              <a:t>Lancet Countdown on Climate and Health, 2019</a:t>
            </a:r>
          </a:p>
        </p:txBody>
      </p:sp>
      <p:pic>
        <p:nvPicPr>
          <p:cNvPr id="24" name="Picture 23">
            <a:extLst>
              <a:ext uri="{FF2B5EF4-FFF2-40B4-BE49-F238E27FC236}">
                <a16:creationId xmlns:a16="http://schemas.microsoft.com/office/drawing/2014/main" id="{8DD169BB-4D6B-4225-8B66-27FB416A78AA}"/>
              </a:ext>
            </a:extLst>
          </p:cNvPr>
          <p:cNvPicPr>
            <a:picLocks noChangeAspect="1"/>
          </p:cNvPicPr>
          <p:nvPr/>
        </p:nvPicPr>
        <p:blipFill rotWithShape="1">
          <a:blip r:embed="rId4"/>
          <a:srcRect l="23437" t="53817" r="43882" b="7699"/>
          <a:stretch/>
        </p:blipFill>
        <p:spPr>
          <a:xfrm>
            <a:off x="915576" y="1007015"/>
            <a:ext cx="7312847" cy="4843969"/>
          </a:xfrm>
          <a:prstGeom prst="rect">
            <a:avLst/>
          </a:prstGeom>
        </p:spPr>
      </p:pic>
    </p:spTree>
    <p:extLst>
      <p:ext uri="{BB962C8B-B14F-4D97-AF65-F5344CB8AC3E}">
        <p14:creationId xmlns:p14="http://schemas.microsoft.com/office/powerpoint/2010/main" val="93786051"/>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ogos of the United States Department of Health and Human Services and Centers for Disease Control and Prevention"/>
          <p:cNvPicPr>
            <a:picLocks noChangeAspect="1"/>
          </p:cNvPicPr>
          <p:nvPr/>
        </p:nvPicPr>
        <p:blipFill>
          <a:blip r:embed="rId3" cstate="print"/>
          <a:stretch>
            <a:fillRect/>
          </a:stretch>
        </p:blipFill>
        <p:spPr>
          <a:xfrm>
            <a:off x="152400" y="6515100"/>
            <a:ext cx="190500" cy="190500"/>
          </a:xfrm>
          <a:prstGeom prst="rect">
            <a:avLst/>
          </a:prstGeom>
        </p:spPr>
      </p:pic>
      <p:sp>
        <p:nvSpPr>
          <p:cNvPr id="8" name="Text Placeholder 5"/>
          <p:cNvSpPr txBox="1">
            <a:spLocks/>
          </p:cNvSpPr>
          <p:nvPr/>
        </p:nvSpPr>
        <p:spPr>
          <a:xfrm>
            <a:off x="2143125" y="6270192"/>
            <a:ext cx="5124450" cy="244907"/>
          </a:xfrm>
          <a:prstGeom prst="rect">
            <a:avLst/>
          </a:prstGeom>
        </p:spPr>
        <p:txBody>
          <a:bodyPr/>
          <a:lstStyle>
            <a:lvl1pPr marL="342900" indent="-342900" algn="l" defTabSz="914400" rtl="0" eaLnBrk="1" latinLnBrk="0" hangingPunct="1">
              <a:spcBef>
                <a:spcPct val="20000"/>
              </a:spcBef>
              <a:buFont typeface="Arial" pitchFamily="34" charset="0"/>
              <a:buNone/>
              <a:defRPr sz="1000" kern="1200" baseline="0">
                <a:solidFill>
                  <a:schemeClr val="bg1"/>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National Center for Environmental Health</a:t>
            </a:r>
          </a:p>
        </p:txBody>
      </p:sp>
      <p:sp>
        <p:nvSpPr>
          <p:cNvPr id="11" name="Text Placeholder 6"/>
          <p:cNvSpPr txBox="1">
            <a:spLocks/>
          </p:cNvSpPr>
          <p:nvPr/>
        </p:nvSpPr>
        <p:spPr>
          <a:xfrm>
            <a:off x="2143125" y="6451726"/>
            <a:ext cx="3237688" cy="253873"/>
          </a:xfrm>
          <a:prstGeom prst="rect">
            <a:avLst/>
          </a:prstGeom>
        </p:spPr>
        <p:txBody>
          <a:bodyPr/>
          <a:lstStyle>
            <a:lvl1pPr marL="342900" indent="-342900" algn="l" defTabSz="914400" rtl="0" eaLnBrk="1" latinLnBrk="0" hangingPunct="1">
              <a:spcBef>
                <a:spcPct val="20000"/>
              </a:spcBef>
              <a:buFont typeface="Arial" pitchFamily="34" charset="0"/>
              <a:buNone/>
              <a:defRPr sz="1000" kern="1200" baseline="0">
                <a:solidFill>
                  <a:schemeClr val="bg1"/>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Division of Environmental Health Science and Practice</a:t>
            </a:r>
          </a:p>
        </p:txBody>
      </p:sp>
      <p:pic>
        <p:nvPicPr>
          <p:cNvPr id="2" name="Picture 1">
            <a:extLst>
              <a:ext uri="{FF2B5EF4-FFF2-40B4-BE49-F238E27FC236}">
                <a16:creationId xmlns:a16="http://schemas.microsoft.com/office/drawing/2014/main" id="{0CE75861-4405-4D87-9A38-30BB81136487}"/>
              </a:ext>
            </a:extLst>
          </p:cNvPr>
          <p:cNvPicPr>
            <a:picLocks noChangeAspect="1"/>
          </p:cNvPicPr>
          <p:nvPr/>
        </p:nvPicPr>
        <p:blipFill rotWithShape="1">
          <a:blip r:embed="rId4"/>
          <a:srcRect t="11569" r="57647" b="5817"/>
          <a:stretch/>
        </p:blipFill>
        <p:spPr>
          <a:xfrm>
            <a:off x="1350084" y="850728"/>
            <a:ext cx="6443831" cy="5228964"/>
          </a:xfrm>
          <a:prstGeom prst="rect">
            <a:avLst/>
          </a:prstGeom>
        </p:spPr>
      </p:pic>
      <p:sp>
        <p:nvSpPr>
          <p:cNvPr id="3" name="TextBox 2">
            <a:extLst>
              <a:ext uri="{FF2B5EF4-FFF2-40B4-BE49-F238E27FC236}">
                <a16:creationId xmlns:a16="http://schemas.microsoft.com/office/drawing/2014/main" id="{93FE14A7-68A6-4BB7-8077-6224F48FE149}"/>
              </a:ext>
            </a:extLst>
          </p:cNvPr>
          <p:cNvSpPr txBox="1"/>
          <p:nvPr/>
        </p:nvSpPr>
        <p:spPr>
          <a:xfrm>
            <a:off x="1661010" y="342901"/>
            <a:ext cx="5821978" cy="400110"/>
          </a:xfrm>
          <a:prstGeom prst="rect">
            <a:avLst/>
          </a:prstGeom>
          <a:noFill/>
        </p:spPr>
        <p:txBody>
          <a:bodyPr wrap="none" rtlCol="0">
            <a:spAutoFit/>
          </a:bodyPr>
          <a:lstStyle/>
          <a:p>
            <a:r>
              <a:rPr lang="en-US" sz="2000" dirty="0">
                <a:solidFill>
                  <a:schemeClr val="accent3">
                    <a:lumMod val="75000"/>
                  </a:schemeClr>
                </a:solidFill>
                <a:latin typeface="Arial Narrow" panose="020B0606020202030204" pitchFamily="34" charset="0"/>
              </a:rPr>
              <a:t>Recent review articles on extreme heat related health effects</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2510" y="846684"/>
            <a:ext cx="8478982" cy="5202039"/>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93167" y="904314"/>
            <a:ext cx="6219275" cy="5049372"/>
          </a:xfrm>
          <a:prstGeom prst="rect">
            <a:avLst/>
          </a:prstGeom>
        </p:spPr>
      </p:pic>
    </p:spTree>
    <p:extLst>
      <p:ext uri="{BB962C8B-B14F-4D97-AF65-F5344CB8AC3E}">
        <p14:creationId xmlns:p14="http://schemas.microsoft.com/office/powerpoint/2010/main" val="2308636292"/>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ogos of the United States Department of Health and Human Services and Centers for Disease Control and Prevention"/>
          <p:cNvPicPr>
            <a:picLocks noChangeAspect="1"/>
          </p:cNvPicPr>
          <p:nvPr/>
        </p:nvPicPr>
        <p:blipFill>
          <a:blip r:embed="rId3" cstate="print"/>
          <a:stretch>
            <a:fillRect/>
          </a:stretch>
        </p:blipFill>
        <p:spPr>
          <a:xfrm>
            <a:off x="152400" y="6515100"/>
            <a:ext cx="190500" cy="190500"/>
          </a:xfrm>
          <a:prstGeom prst="rect">
            <a:avLst/>
          </a:prstGeom>
        </p:spPr>
      </p:pic>
      <p:sp>
        <p:nvSpPr>
          <p:cNvPr id="8" name="Text Placeholder 5"/>
          <p:cNvSpPr txBox="1">
            <a:spLocks/>
          </p:cNvSpPr>
          <p:nvPr/>
        </p:nvSpPr>
        <p:spPr>
          <a:xfrm>
            <a:off x="2143125" y="6270192"/>
            <a:ext cx="5124450" cy="244907"/>
          </a:xfrm>
          <a:prstGeom prst="rect">
            <a:avLst/>
          </a:prstGeom>
        </p:spPr>
        <p:txBody>
          <a:bodyPr/>
          <a:lstStyle>
            <a:lvl1pPr marL="342900" indent="-342900" algn="l" defTabSz="914400" rtl="0" eaLnBrk="1" latinLnBrk="0" hangingPunct="1">
              <a:spcBef>
                <a:spcPct val="20000"/>
              </a:spcBef>
              <a:buFont typeface="Arial" pitchFamily="34" charset="0"/>
              <a:buNone/>
              <a:defRPr sz="1000" kern="1200" baseline="0">
                <a:solidFill>
                  <a:schemeClr val="bg1"/>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National Center for Environmental Health</a:t>
            </a:r>
          </a:p>
        </p:txBody>
      </p:sp>
      <p:sp>
        <p:nvSpPr>
          <p:cNvPr id="11" name="Text Placeholder 6"/>
          <p:cNvSpPr txBox="1">
            <a:spLocks/>
          </p:cNvSpPr>
          <p:nvPr/>
        </p:nvSpPr>
        <p:spPr>
          <a:xfrm>
            <a:off x="2143125" y="6451726"/>
            <a:ext cx="3237688" cy="253873"/>
          </a:xfrm>
          <a:prstGeom prst="rect">
            <a:avLst/>
          </a:prstGeom>
        </p:spPr>
        <p:txBody>
          <a:bodyPr/>
          <a:lstStyle>
            <a:lvl1pPr marL="342900" indent="-342900" algn="l" defTabSz="914400" rtl="0" eaLnBrk="1" latinLnBrk="0" hangingPunct="1">
              <a:spcBef>
                <a:spcPct val="20000"/>
              </a:spcBef>
              <a:buFont typeface="Arial" pitchFamily="34" charset="0"/>
              <a:buNone/>
              <a:defRPr sz="1000" kern="1200" baseline="0">
                <a:solidFill>
                  <a:schemeClr val="bg1"/>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Division of Environmental Health Science and Practice</a:t>
            </a:r>
          </a:p>
        </p:txBody>
      </p:sp>
      <p:pic>
        <p:nvPicPr>
          <p:cNvPr id="6" name="Picture 5">
            <a:extLst>
              <a:ext uri="{FF2B5EF4-FFF2-40B4-BE49-F238E27FC236}">
                <a16:creationId xmlns:a16="http://schemas.microsoft.com/office/drawing/2014/main" id="{804C3914-9522-4942-BBA8-AA365373D31E}"/>
              </a:ext>
            </a:extLst>
          </p:cNvPr>
          <p:cNvPicPr>
            <a:picLocks noChangeAspect="1"/>
          </p:cNvPicPr>
          <p:nvPr/>
        </p:nvPicPr>
        <p:blipFill>
          <a:blip r:embed="rId4"/>
          <a:stretch>
            <a:fillRect/>
          </a:stretch>
        </p:blipFill>
        <p:spPr>
          <a:xfrm>
            <a:off x="12192" y="0"/>
            <a:ext cx="9119616" cy="6858000"/>
          </a:xfrm>
          <a:prstGeom prst="rect">
            <a:avLst/>
          </a:prstGeom>
        </p:spPr>
      </p:pic>
    </p:spTree>
    <p:extLst>
      <p:ext uri="{BB962C8B-B14F-4D97-AF65-F5344CB8AC3E}">
        <p14:creationId xmlns:p14="http://schemas.microsoft.com/office/powerpoint/2010/main" val="3076719124"/>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ogos of the United States Department of Health and Human Services and Centers for Disease Control and Prevention"/>
          <p:cNvPicPr>
            <a:picLocks noChangeAspect="1"/>
          </p:cNvPicPr>
          <p:nvPr/>
        </p:nvPicPr>
        <p:blipFill>
          <a:blip r:embed="rId3" cstate="print"/>
          <a:stretch>
            <a:fillRect/>
          </a:stretch>
        </p:blipFill>
        <p:spPr>
          <a:xfrm>
            <a:off x="152400" y="6515100"/>
            <a:ext cx="190500" cy="190500"/>
          </a:xfrm>
          <a:prstGeom prst="rect">
            <a:avLst/>
          </a:prstGeom>
        </p:spPr>
      </p:pic>
      <p:sp>
        <p:nvSpPr>
          <p:cNvPr id="8" name="Text Placeholder 5"/>
          <p:cNvSpPr txBox="1">
            <a:spLocks/>
          </p:cNvSpPr>
          <p:nvPr/>
        </p:nvSpPr>
        <p:spPr>
          <a:xfrm>
            <a:off x="2143125" y="6270192"/>
            <a:ext cx="5124450" cy="244907"/>
          </a:xfrm>
          <a:prstGeom prst="rect">
            <a:avLst/>
          </a:prstGeom>
        </p:spPr>
        <p:txBody>
          <a:bodyPr/>
          <a:lstStyle>
            <a:lvl1pPr marL="342900" indent="-342900" algn="l" defTabSz="914400" rtl="0" eaLnBrk="1" latinLnBrk="0" hangingPunct="1">
              <a:spcBef>
                <a:spcPct val="20000"/>
              </a:spcBef>
              <a:buFont typeface="Arial" pitchFamily="34" charset="0"/>
              <a:buNone/>
              <a:defRPr sz="1000" kern="1200" baseline="0">
                <a:solidFill>
                  <a:schemeClr val="bg1"/>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National Center for Environmental Health</a:t>
            </a:r>
          </a:p>
        </p:txBody>
      </p:sp>
      <p:sp>
        <p:nvSpPr>
          <p:cNvPr id="11" name="Text Placeholder 6"/>
          <p:cNvSpPr txBox="1">
            <a:spLocks/>
          </p:cNvSpPr>
          <p:nvPr/>
        </p:nvSpPr>
        <p:spPr>
          <a:xfrm>
            <a:off x="2143125" y="6451726"/>
            <a:ext cx="3237688" cy="253873"/>
          </a:xfrm>
          <a:prstGeom prst="rect">
            <a:avLst/>
          </a:prstGeom>
        </p:spPr>
        <p:txBody>
          <a:bodyPr/>
          <a:lstStyle>
            <a:lvl1pPr marL="342900" indent="-342900" algn="l" defTabSz="914400" rtl="0" eaLnBrk="1" latinLnBrk="0" hangingPunct="1">
              <a:spcBef>
                <a:spcPct val="20000"/>
              </a:spcBef>
              <a:buFont typeface="Arial" pitchFamily="34" charset="0"/>
              <a:buNone/>
              <a:defRPr sz="1000" kern="1200" baseline="0">
                <a:solidFill>
                  <a:schemeClr val="bg1"/>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Division of Environmental Health Science and Practice</a:t>
            </a:r>
          </a:p>
        </p:txBody>
      </p:sp>
      <p:sp>
        <p:nvSpPr>
          <p:cNvPr id="9" name="TextBox 8">
            <a:extLst>
              <a:ext uri="{FF2B5EF4-FFF2-40B4-BE49-F238E27FC236}">
                <a16:creationId xmlns:a16="http://schemas.microsoft.com/office/drawing/2014/main" id="{B532907E-F687-4BCF-8178-63BDA555E16C}"/>
              </a:ext>
            </a:extLst>
          </p:cNvPr>
          <p:cNvSpPr txBox="1"/>
          <p:nvPr/>
        </p:nvSpPr>
        <p:spPr>
          <a:xfrm>
            <a:off x="933023" y="312465"/>
            <a:ext cx="7277954" cy="461665"/>
          </a:xfrm>
          <a:prstGeom prst="rect">
            <a:avLst/>
          </a:prstGeom>
          <a:noFill/>
        </p:spPr>
        <p:txBody>
          <a:bodyPr wrap="none" rtlCol="0">
            <a:spAutoFit/>
          </a:bodyPr>
          <a:lstStyle/>
          <a:p>
            <a:r>
              <a:rPr lang="en-US" sz="2400" dirty="0">
                <a:solidFill>
                  <a:schemeClr val="accent3">
                    <a:lumMod val="75000"/>
                  </a:schemeClr>
                </a:solidFill>
                <a:latin typeface="Arial Narrow" panose="020B0606020202030204" pitchFamily="34" charset="0"/>
              </a:rPr>
              <a:t>CRSCI partner projects focusing on climate-sensitive exposures</a:t>
            </a:r>
          </a:p>
        </p:txBody>
      </p:sp>
      <p:graphicFrame>
        <p:nvGraphicFramePr>
          <p:cNvPr id="10" name="Chart 9">
            <a:extLst>
              <a:ext uri="{FF2B5EF4-FFF2-40B4-BE49-F238E27FC236}">
                <a16:creationId xmlns:a16="http://schemas.microsoft.com/office/drawing/2014/main" id="{207CE791-12D2-425D-A0BB-47E8D1717704}"/>
              </a:ext>
            </a:extLst>
          </p:cNvPr>
          <p:cNvGraphicFramePr/>
          <p:nvPr>
            <p:extLst>
              <p:ext uri="{D42A27DB-BD31-4B8C-83A1-F6EECF244321}">
                <p14:modId xmlns:p14="http://schemas.microsoft.com/office/powerpoint/2010/main" val="158911690"/>
              </p:ext>
            </p:extLst>
          </p:nvPr>
        </p:nvGraphicFramePr>
        <p:xfrm>
          <a:off x="383822" y="942622"/>
          <a:ext cx="8376356" cy="497275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515267093"/>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ogos of the United States Department of Health and Human Services and Centers for Disease Control and Prevention"/>
          <p:cNvPicPr>
            <a:picLocks noChangeAspect="1"/>
          </p:cNvPicPr>
          <p:nvPr/>
        </p:nvPicPr>
        <p:blipFill>
          <a:blip r:embed="rId3" cstate="print"/>
          <a:stretch>
            <a:fillRect/>
          </a:stretch>
        </p:blipFill>
        <p:spPr>
          <a:xfrm>
            <a:off x="152400" y="6515100"/>
            <a:ext cx="190500" cy="190500"/>
          </a:xfrm>
          <a:prstGeom prst="rect">
            <a:avLst/>
          </a:prstGeom>
        </p:spPr>
      </p:pic>
      <p:sp>
        <p:nvSpPr>
          <p:cNvPr id="8" name="Text Placeholder 5"/>
          <p:cNvSpPr txBox="1">
            <a:spLocks/>
          </p:cNvSpPr>
          <p:nvPr/>
        </p:nvSpPr>
        <p:spPr>
          <a:xfrm>
            <a:off x="2143125" y="6270192"/>
            <a:ext cx="5124450" cy="244907"/>
          </a:xfrm>
          <a:prstGeom prst="rect">
            <a:avLst/>
          </a:prstGeom>
        </p:spPr>
        <p:txBody>
          <a:bodyPr/>
          <a:lstStyle>
            <a:lvl1pPr marL="342900" indent="-342900" algn="l" defTabSz="914400" rtl="0" eaLnBrk="1" latinLnBrk="0" hangingPunct="1">
              <a:spcBef>
                <a:spcPct val="20000"/>
              </a:spcBef>
              <a:buFont typeface="Arial" pitchFamily="34" charset="0"/>
              <a:buNone/>
              <a:defRPr sz="1000" kern="1200" baseline="0">
                <a:solidFill>
                  <a:schemeClr val="bg1"/>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National Center for Environmental Health</a:t>
            </a:r>
          </a:p>
        </p:txBody>
      </p:sp>
      <p:sp>
        <p:nvSpPr>
          <p:cNvPr id="11" name="Text Placeholder 6"/>
          <p:cNvSpPr txBox="1">
            <a:spLocks/>
          </p:cNvSpPr>
          <p:nvPr/>
        </p:nvSpPr>
        <p:spPr>
          <a:xfrm>
            <a:off x="2143125" y="6451726"/>
            <a:ext cx="3237688" cy="253873"/>
          </a:xfrm>
          <a:prstGeom prst="rect">
            <a:avLst/>
          </a:prstGeom>
        </p:spPr>
        <p:txBody>
          <a:bodyPr/>
          <a:lstStyle>
            <a:lvl1pPr marL="342900" indent="-342900" algn="l" defTabSz="914400" rtl="0" eaLnBrk="1" latinLnBrk="0" hangingPunct="1">
              <a:spcBef>
                <a:spcPct val="20000"/>
              </a:spcBef>
              <a:buFont typeface="Arial" pitchFamily="34" charset="0"/>
              <a:buNone/>
              <a:defRPr sz="1000" kern="1200" baseline="0">
                <a:solidFill>
                  <a:schemeClr val="bg1"/>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Division of Environmental Health Science and Practice</a:t>
            </a:r>
          </a:p>
        </p:txBody>
      </p:sp>
      <p:sp>
        <p:nvSpPr>
          <p:cNvPr id="2" name="Arrow: Right 1">
            <a:extLst>
              <a:ext uri="{FF2B5EF4-FFF2-40B4-BE49-F238E27FC236}">
                <a16:creationId xmlns:a16="http://schemas.microsoft.com/office/drawing/2014/main" id="{9BA28C66-A282-4428-B924-CF93B9DEEE25}"/>
              </a:ext>
            </a:extLst>
          </p:cNvPr>
          <p:cNvSpPr/>
          <p:nvPr/>
        </p:nvSpPr>
        <p:spPr>
          <a:xfrm>
            <a:off x="553269" y="3874861"/>
            <a:ext cx="7902242" cy="264534"/>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CFFEF7DC-40E7-4CFF-81B7-7518B6032402}"/>
              </a:ext>
            </a:extLst>
          </p:cNvPr>
          <p:cNvSpPr/>
          <p:nvPr/>
        </p:nvSpPr>
        <p:spPr>
          <a:xfrm>
            <a:off x="910005" y="3826621"/>
            <a:ext cx="311972" cy="29045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A3F7E97-097C-4D6E-AE91-0E255C094BD0}"/>
              </a:ext>
            </a:extLst>
          </p:cNvPr>
          <p:cNvSpPr/>
          <p:nvPr/>
        </p:nvSpPr>
        <p:spPr>
          <a:xfrm>
            <a:off x="2309587" y="3829325"/>
            <a:ext cx="311972" cy="29045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DE7D557-AD70-435B-ABF0-A95BA9863A28}"/>
              </a:ext>
            </a:extLst>
          </p:cNvPr>
          <p:cNvSpPr/>
          <p:nvPr/>
        </p:nvSpPr>
        <p:spPr>
          <a:xfrm>
            <a:off x="5220921" y="3861899"/>
            <a:ext cx="311972" cy="29045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7CEDF95-6CA0-4C88-B14C-3F44B766C7DA}"/>
              </a:ext>
            </a:extLst>
          </p:cNvPr>
          <p:cNvSpPr txBox="1"/>
          <p:nvPr/>
        </p:nvSpPr>
        <p:spPr>
          <a:xfrm>
            <a:off x="553269" y="1897250"/>
            <a:ext cx="1337417" cy="646331"/>
          </a:xfrm>
          <a:prstGeom prst="rect">
            <a:avLst/>
          </a:prstGeom>
          <a:noFill/>
        </p:spPr>
        <p:txBody>
          <a:bodyPr wrap="none" rtlCol="0">
            <a:spAutoFit/>
          </a:bodyPr>
          <a:lstStyle/>
          <a:p>
            <a:pPr algn="ctr"/>
            <a:r>
              <a:rPr lang="en-US" dirty="0"/>
              <a:t>NOAA CDC </a:t>
            </a:r>
          </a:p>
          <a:p>
            <a:pPr algn="ctr"/>
            <a:r>
              <a:rPr lang="en-US" dirty="0"/>
              <a:t>MoU</a:t>
            </a:r>
          </a:p>
        </p:txBody>
      </p:sp>
      <p:sp>
        <p:nvSpPr>
          <p:cNvPr id="12" name="TextBox 11">
            <a:extLst>
              <a:ext uri="{FF2B5EF4-FFF2-40B4-BE49-F238E27FC236}">
                <a16:creationId xmlns:a16="http://schemas.microsoft.com/office/drawing/2014/main" id="{8C3BDA50-629E-4A32-B0B8-F0A31625C9E0}"/>
              </a:ext>
            </a:extLst>
          </p:cNvPr>
          <p:cNvSpPr txBox="1"/>
          <p:nvPr/>
        </p:nvSpPr>
        <p:spPr>
          <a:xfrm>
            <a:off x="1616838" y="1897250"/>
            <a:ext cx="1726644" cy="923330"/>
          </a:xfrm>
          <a:prstGeom prst="rect">
            <a:avLst/>
          </a:prstGeom>
          <a:noFill/>
        </p:spPr>
        <p:txBody>
          <a:bodyPr wrap="square" rtlCol="0">
            <a:spAutoFit/>
          </a:bodyPr>
          <a:lstStyle/>
          <a:p>
            <a:pPr algn="ctr"/>
            <a:r>
              <a:rPr lang="en-US" dirty="0"/>
              <a:t>NOAA CDC Heat Health Summit</a:t>
            </a:r>
          </a:p>
        </p:txBody>
      </p:sp>
      <p:sp>
        <p:nvSpPr>
          <p:cNvPr id="13" name="TextBox 12">
            <a:extLst>
              <a:ext uri="{FF2B5EF4-FFF2-40B4-BE49-F238E27FC236}">
                <a16:creationId xmlns:a16="http://schemas.microsoft.com/office/drawing/2014/main" id="{6C426A4D-EFE0-41D3-B543-99FE13F2847F}"/>
              </a:ext>
            </a:extLst>
          </p:cNvPr>
          <p:cNvSpPr txBox="1"/>
          <p:nvPr/>
        </p:nvSpPr>
        <p:spPr>
          <a:xfrm>
            <a:off x="4517491" y="1870702"/>
            <a:ext cx="1726644" cy="1477328"/>
          </a:xfrm>
          <a:prstGeom prst="rect">
            <a:avLst/>
          </a:prstGeom>
          <a:noFill/>
        </p:spPr>
        <p:txBody>
          <a:bodyPr wrap="square" rtlCol="0">
            <a:spAutoFit/>
          </a:bodyPr>
          <a:lstStyle/>
          <a:p>
            <a:pPr algn="ctr"/>
            <a:r>
              <a:rPr lang="en-US" dirty="0"/>
              <a:t>National Integrated Heat Health Information System NIHHIS</a:t>
            </a:r>
          </a:p>
        </p:txBody>
      </p:sp>
      <p:sp>
        <p:nvSpPr>
          <p:cNvPr id="14" name="Oval 13">
            <a:extLst>
              <a:ext uri="{FF2B5EF4-FFF2-40B4-BE49-F238E27FC236}">
                <a16:creationId xmlns:a16="http://schemas.microsoft.com/office/drawing/2014/main" id="{DBC0FACA-B445-4CD0-9FF8-1134B82804D8}"/>
              </a:ext>
            </a:extLst>
          </p:cNvPr>
          <p:cNvSpPr/>
          <p:nvPr/>
        </p:nvSpPr>
        <p:spPr>
          <a:xfrm>
            <a:off x="6785916" y="3847553"/>
            <a:ext cx="311972" cy="29045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369C1CE-C536-4607-880D-E6AC9AE38F83}"/>
              </a:ext>
            </a:extLst>
          </p:cNvPr>
          <p:cNvSpPr txBox="1"/>
          <p:nvPr/>
        </p:nvSpPr>
        <p:spPr>
          <a:xfrm>
            <a:off x="6078580" y="1848386"/>
            <a:ext cx="1726644" cy="1200329"/>
          </a:xfrm>
          <a:prstGeom prst="rect">
            <a:avLst/>
          </a:prstGeom>
          <a:noFill/>
        </p:spPr>
        <p:txBody>
          <a:bodyPr wrap="square" rtlCol="0">
            <a:spAutoFit/>
          </a:bodyPr>
          <a:lstStyle/>
          <a:p>
            <a:pPr algn="ctr"/>
            <a:r>
              <a:rPr lang="en-US" dirty="0"/>
              <a:t>National Weather Service CDC meeting</a:t>
            </a:r>
          </a:p>
        </p:txBody>
      </p:sp>
      <p:sp>
        <p:nvSpPr>
          <p:cNvPr id="5" name="TextBox 4">
            <a:extLst>
              <a:ext uri="{FF2B5EF4-FFF2-40B4-BE49-F238E27FC236}">
                <a16:creationId xmlns:a16="http://schemas.microsoft.com/office/drawing/2014/main" id="{BBC72B70-5058-4E9E-8625-248C8EB76E4D}"/>
              </a:ext>
            </a:extLst>
          </p:cNvPr>
          <p:cNvSpPr txBox="1"/>
          <p:nvPr/>
        </p:nvSpPr>
        <p:spPr>
          <a:xfrm>
            <a:off x="730001" y="4485528"/>
            <a:ext cx="671979" cy="369332"/>
          </a:xfrm>
          <a:prstGeom prst="rect">
            <a:avLst/>
          </a:prstGeom>
          <a:noFill/>
        </p:spPr>
        <p:txBody>
          <a:bodyPr wrap="none" rtlCol="0">
            <a:spAutoFit/>
          </a:bodyPr>
          <a:lstStyle/>
          <a:p>
            <a:r>
              <a:rPr lang="en-US" dirty="0"/>
              <a:t>2011</a:t>
            </a:r>
          </a:p>
        </p:txBody>
      </p:sp>
      <p:sp>
        <p:nvSpPr>
          <p:cNvPr id="16" name="TextBox 15">
            <a:extLst>
              <a:ext uri="{FF2B5EF4-FFF2-40B4-BE49-F238E27FC236}">
                <a16:creationId xmlns:a16="http://schemas.microsoft.com/office/drawing/2014/main" id="{206C55BC-52AE-481D-B8B6-C0238FDF4425}"/>
              </a:ext>
            </a:extLst>
          </p:cNvPr>
          <p:cNvSpPr txBox="1"/>
          <p:nvPr/>
        </p:nvSpPr>
        <p:spPr>
          <a:xfrm>
            <a:off x="2129583" y="4480839"/>
            <a:ext cx="671979" cy="369332"/>
          </a:xfrm>
          <a:prstGeom prst="rect">
            <a:avLst/>
          </a:prstGeom>
          <a:noFill/>
        </p:spPr>
        <p:txBody>
          <a:bodyPr wrap="none" rtlCol="0">
            <a:spAutoFit/>
          </a:bodyPr>
          <a:lstStyle/>
          <a:p>
            <a:r>
              <a:rPr lang="en-US" dirty="0"/>
              <a:t>2014</a:t>
            </a:r>
          </a:p>
        </p:txBody>
      </p:sp>
      <p:sp>
        <p:nvSpPr>
          <p:cNvPr id="17" name="TextBox 16">
            <a:extLst>
              <a:ext uri="{FF2B5EF4-FFF2-40B4-BE49-F238E27FC236}">
                <a16:creationId xmlns:a16="http://schemas.microsoft.com/office/drawing/2014/main" id="{E8857D7E-1233-4B3C-AEB0-200C0A6E6AE0}"/>
              </a:ext>
            </a:extLst>
          </p:cNvPr>
          <p:cNvSpPr txBox="1"/>
          <p:nvPr/>
        </p:nvSpPr>
        <p:spPr>
          <a:xfrm>
            <a:off x="5040918" y="4480839"/>
            <a:ext cx="671979" cy="369332"/>
          </a:xfrm>
          <a:prstGeom prst="rect">
            <a:avLst/>
          </a:prstGeom>
          <a:noFill/>
        </p:spPr>
        <p:txBody>
          <a:bodyPr wrap="none" rtlCol="0">
            <a:spAutoFit/>
          </a:bodyPr>
          <a:lstStyle/>
          <a:p>
            <a:r>
              <a:rPr lang="en-US" dirty="0"/>
              <a:t>2016</a:t>
            </a:r>
          </a:p>
        </p:txBody>
      </p:sp>
      <p:sp>
        <p:nvSpPr>
          <p:cNvPr id="18" name="TextBox 17">
            <a:extLst>
              <a:ext uri="{FF2B5EF4-FFF2-40B4-BE49-F238E27FC236}">
                <a16:creationId xmlns:a16="http://schemas.microsoft.com/office/drawing/2014/main" id="{148C2E44-7DE0-44B3-A945-2F97D17D8A3D}"/>
              </a:ext>
            </a:extLst>
          </p:cNvPr>
          <p:cNvSpPr txBox="1"/>
          <p:nvPr/>
        </p:nvSpPr>
        <p:spPr>
          <a:xfrm>
            <a:off x="6605912" y="4484928"/>
            <a:ext cx="671979" cy="369332"/>
          </a:xfrm>
          <a:prstGeom prst="rect">
            <a:avLst/>
          </a:prstGeom>
          <a:noFill/>
        </p:spPr>
        <p:txBody>
          <a:bodyPr wrap="none" rtlCol="0">
            <a:spAutoFit/>
          </a:bodyPr>
          <a:lstStyle/>
          <a:p>
            <a:r>
              <a:rPr lang="en-US" dirty="0"/>
              <a:t>2017</a:t>
            </a:r>
          </a:p>
        </p:txBody>
      </p:sp>
      <p:sp>
        <p:nvSpPr>
          <p:cNvPr id="19" name="TextBox 18">
            <a:extLst>
              <a:ext uri="{FF2B5EF4-FFF2-40B4-BE49-F238E27FC236}">
                <a16:creationId xmlns:a16="http://schemas.microsoft.com/office/drawing/2014/main" id="{CEDD6435-36BA-4F0B-A2D1-7C86C7CB8DBA}"/>
              </a:ext>
            </a:extLst>
          </p:cNvPr>
          <p:cNvSpPr txBox="1"/>
          <p:nvPr/>
        </p:nvSpPr>
        <p:spPr>
          <a:xfrm>
            <a:off x="1840321" y="455370"/>
            <a:ext cx="5964903" cy="461665"/>
          </a:xfrm>
          <a:prstGeom prst="rect">
            <a:avLst/>
          </a:prstGeom>
          <a:noFill/>
        </p:spPr>
        <p:txBody>
          <a:bodyPr wrap="none" rtlCol="0">
            <a:spAutoFit/>
          </a:bodyPr>
          <a:lstStyle/>
          <a:p>
            <a:r>
              <a:rPr lang="en-US" sz="2400" dirty="0">
                <a:solidFill>
                  <a:schemeClr val="accent3">
                    <a:lumMod val="75000"/>
                  </a:schemeClr>
                </a:solidFill>
                <a:latin typeface="Arial Narrow" panose="020B0606020202030204" pitchFamily="34" charset="0"/>
              </a:rPr>
              <a:t>Timeline of collaborations between NOAA and CDC</a:t>
            </a:r>
          </a:p>
        </p:txBody>
      </p:sp>
      <p:sp>
        <p:nvSpPr>
          <p:cNvPr id="20" name="Oval 19">
            <a:extLst>
              <a:ext uri="{FF2B5EF4-FFF2-40B4-BE49-F238E27FC236}">
                <a16:creationId xmlns:a16="http://schemas.microsoft.com/office/drawing/2014/main" id="{ADE7D557-AD70-435B-ABF0-A95BA9863A28}"/>
              </a:ext>
            </a:extLst>
          </p:cNvPr>
          <p:cNvSpPr/>
          <p:nvPr/>
        </p:nvSpPr>
        <p:spPr>
          <a:xfrm>
            <a:off x="3709169" y="3847554"/>
            <a:ext cx="311972" cy="29045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6C426A4D-EFE0-41D3-B543-99FE13F2847F}"/>
              </a:ext>
            </a:extLst>
          </p:cNvPr>
          <p:cNvSpPr txBox="1"/>
          <p:nvPr/>
        </p:nvSpPr>
        <p:spPr>
          <a:xfrm>
            <a:off x="2978706" y="1870702"/>
            <a:ext cx="1726644" cy="923330"/>
          </a:xfrm>
          <a:prstGeom prst="rect">
            <a:avLst/>
          </a:prstGeom>
          <a:noFill/>
        </p:spPr>
        <p:txBody>
          <a:bodyPr wrap="square" rtlCol="0">
            <a:spAutoFit/>
          </a:bodyPr>
          <a:lstStyle/>
          <a:p>
            <a:pPr algn="ctr"/>
            <a:r>
              <a:rPr lang="en-US" dirty="0"/>
              <a:t>NIHHIS Chicago Workshop</a:t>
            </a:r>
          </a:p>
        </p:txBody>
      </p:sp>
      <p:sp>
        <p:nvSpPr>
          <p:cNvPr id="22" name="TextBox 21">
            <a:extLst>
              <a:ext uri="{FF2B5EF4-FFF2-40B4-BE49-F238E27FC236}">
                <a16:creationId xmlns:a16="http://schemas.microsoft.com/office/drawing/2014/main" id="{206C55BC-52AE-481D-B8B6-C0238FDF4425}"/>
              </a:ext>
            </a:extLst>
          </p:cNvPr>
          <p:cNvSpPr txBox="1"/>
          <p:nvPr/>
        </p:nvSpPr>
        <p:spPr>
          <a:xfrm>
            <a:off x="3529165" y="4480839"/>
            <a:ext cx="697627" cy="369332"/>
          </a:xfrm>
          <a:prstGeom prst="rect">
            <a:avLst/>
          </a:prstGeom>
          <a:noFill/>
        </p:spPr>
        <p:txBody>
          <a:bodyPr wrap="none" rtlCol="0">
            <a:spAutoFit/>
          </a:bodyPr>
          <a:lstStyle/>
          <a:p>
            <a:r>
              <a:rPr lang="en-US" dirty="0"/>
              <a:t>2015</a:t>
            </a:r>
          </a:p>
        </p:txBody>
      </p:sp>
      <p:sp>
        <p:nvSpPr>
          <p:cNvPr id="23" name="Oval 22">
            <a:extLst>
              <a:ext uri="{FF2B5EF4-FFF2-40B4-BE49-F238E27FC236}">
                <a16:creationId xmlns:a16="http://schemas.microsoft.com/office/drawing/2014/main" id="{ADE7D557-AD70-435B-ABF0-A95BA9863A28}"/>
              </a:ext>
            </a:extLst>
          </p:cNvPr>
          <p:cNvSpPr/>
          <p:nvPr/>
        </p:nvSpPr>
        <p:spPr>
          <a:xfrm>
            <a:off x="8143539" y="3855418"/>
            <a:ext cx="311972" cy="29045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673472" y="1875693"/>
            <a:ext cx="1252106" cy="1200329"/>
          </a:xfrm>
          <a:prstGeom prst="rect">
            <a:avLst/>
          </a:prstGeom>
        </p:spPr>
        <p:txBody>
          <a:bodyPr wrap="square">
            <a:spAutoFit/>
          </a:bodyPr>
          <a:lstStyle/>
          <a:p>
            <a:pPr algn="ctr"/>
            <a:r>
              <a:rPr lang="en-US" dirty="0"/>
              <a:t>NIHHIS Decision Calendar Workshop</a:t>
            </a:r>
          </a:p>
        </p:txBody>
      </p:sp>
      <p:sp>
        <p:nvSpPr>
          <p:cNvPr id="24" name="TextBox 23">
            <a:extLst>
              <a:ext uri="{FF2B5EF4-FFF2-40B4-BE49-F238E27FC236}">
                <a16:creationId xmlns:a16="http://schemas.microsoft.com/office/drawing/2014/main" id="{0691EC22-C766-4898-A2DF-E57EB3B24C76}"/>
              </a:ext>
            </a:extLst>
          </p:cNvPr>
          <p:cNvSpPr txBox="1"/>
          <p:nvPr/>
        </p:nvSpPr>
        <p:spPr>
          <a:xfrm>
            <a:off x="7963535" y="4480839"/>
            <a:ext cx="671979" cy="369332"/>
          </a:xfrm>
          <a:prstGeom prst="rect">
            <a:avLst/>
          </a:prstGeom>
          <a:noFill/>
        </p:spPr>
        <p:txBody>
          <a:bodyPr wrap="none" rtlCol="0">
            <a:spAutoFit/>
          </a:bodyPr>
          <a:lstStyle/>
          <a:p>
            <a:r>
              <a:rPr lang="en-US" dirty="0"/>
              <a:t>2018</a:t>
            </a:r>
          </a:p>
        </p:txBody>
      </p:sp>
    </p:spTree>
    <p:extLst>
      <p:ext uri="{BB962C8B-B14F-4D97-AF65-F5344CB8AC3E}">
        <p14:creationId xmlns:p14="http://schemas.microsoft.com/office/powerpoint/2010/main" val="73790805"/>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ogos of the United States Department of Health and Human Services and Centers for Disease Control and Prevention"/>
          <p:cNvPicPr>
            <a:picLocks noChangeAspect="1"/>
          </p:cNvPicPr>
          <p:nvPr/>
        </p:nvPicPr>
        <p:blipFill>
          <a:blip r:embed="rId3" cstate="print"/>
          <a:stretch>
            <a:fillRect/>
          </a:stretch>
        </p:blipFill>
        <p:spPr>
          <a:xfrm>
            <a:off x="152400" y="6515100"/>
            <a:ext cx="190500" cy="190500"/>
          </a:xfrm>
          <a:prstGeom prst="rect">
            <a:avLst/>
          </a:prstGeom>
        </p:spPr>
      </p:pic>
      <p:sp>
        <p:nvSpPr>
          <p:cNvPr id="8" name="Text Placeholder 5"/>
          <p:cNvSpPr txBox="1">
            <a:spLocks/>
          </p:cNvSpPr>
          <p:nvPr/>
        </p:nvSpPr>
        <p:spPr>
          <a:xfrm>
            <a:off x="2143125" y="6270192"/>
            <a:ext cx="5124450" cy="244907"/>
          </a:xfrm>
          <a:prstGeom prst="rect">
            <a:avLst/>
          </a:prstGeom>
        </p:spPr>
        <p:txBody>
          <a:bodyPr/>
          <a:lstStyle>
            <a:lvl1pPr marL="342900" indent="-342900" algn="l" defTabSz="914400" rtl="0" eaLnBrk="1" latinLnBrk="0" hangingPunct="1">
              <a:spcBef>
                <a:spcPct val="20000"/>
              </a:spcBef>
              <a:buFont typeface="Arial" pitchFamily="34" charset="0"/>
              <a:buNone/>
              <a:defRPr sz="1000" kern="1200" baseline="0">
                <a:solidFill>
                  <a:schemeClr val="bg1"/>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National Center for Environmental Health</a:t>
            </a:r>
          </a:p>
        </p:txBody>
      </p:sp>
      <p:sp>
        <p:nvSpPr>
          <p:cNvPr id="11" name="Text Placeholder 6"/>
          <p:cNvSpPr txBox="1">
            <a:spLocks/>
          </p:cNvSpPr>
          <p:nvPr/>
        </p:nvSpPr>
        <p:spPr>
          <a:xfrm>
            <a:off x="2143125" y="6451726"/>
            <a:ext cx="3237688" cy="253873"/>
          </a:xfrm>
          <a:prstGeom prst="rect">
            <a:avLst/>
          </a:prstGeom>
        </p:spPr>
        <p:txBody>
          <a:bodyPr/>
          <a:lstStyle>
            <a:lvl1pPr marL="342900" indent="-342900" algn="l" defTabSz="914400" rtl="0" eaLnBrk="1" latinLnBrk="0" hangingPunct="1">
              <a:spcBef>
                <a:spcPct val="20000"/>
              </a:spcBef>
              <a:buFont typeface="Arial" pitchFamily="34" charset="0"/>
              <a:buNone/>
              <a:defRPr sz="1000" kern="1200" baseline="0">
                <a:solidFill>
                  <a:schemeClr val="bg1"/>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Division of Environmental Health Science and Practice</a:t>
            </a:r>
          </a:p>
        </p:txBody>
      </p:sp>
      <p:sp>
        <p:nvSpPr>
          <p:cNvPr id="2" name="TextBox 1">
            <a:extLst>
              <a:ext uri="{FF2B5EF4-FFF2-40B4-BE49-F238E27FC236}">
                <a16:creationId xmlns:a16="http://schemas.microsoft.com/office/drawing/2014/main" id="{403BF125-5444-4171-AA2A-F43EF870C26B}"/>
              </a:ext>
            </a:extLst>
          </p:cNvPr>
          <p:cNvSpPr txBox="1"/>
          <p:nvPr/>
        </p:nvSpPr>
        <p:spPr>
          <a:xfrm>
            <a:off x="342900" y="5890672"/>
            <a:ext cx="3589829" cy="338554"/>
          </a:xfrm>
          <a:prstGeom prst="rect">
            <a:avLst/>
          </a:prstGeom>
          <a:noFill/>
        </p:spPr>
        <p:txBody>
          <a:bodyPr wrap="none" rtlCol="0">
            <a:spAutoFit/>
          </a:bodyPr>
          <a:lstStyle/>
          <a:p>
            <a:r>
              <a:rPr lang="en-US" sz="1600" dirty="0">
                <a:solidFill>
                  <a:schemeClr val="accent3">
                    <a:lumMod val="75000"/>
                  </a:schemeClr>
                </a:solidFill>
                <a:latin typeface="Arial Narrow" panose="020B0606020202030204" pitchFamily="34" charset="0"/>
              </a:rPr>
              <a:t>https://www.cdc.gov/nceh/tracking/default.htm</a:t>
            </a:r>
          </a:p>
        </p:txBody>
      </p:sp>
      <p:pic>
        <p:nvPicPr>
          <p:cNvPr id="4" name="Picture 3">
            <a:extLst>
              <a:ext uri="{FF2B5EF4-FFF2-40B4-BE49-F238E27FC236}">
                <a16:creationId xmlns:a16="http://schemas.microsoft.com/office/drawing/2014/main" id="{78B91871-9528-47B5-B781-369127AA52E6}"/>
              </a:ext>
            </a:extLst>
          </p:cNvPr>
          <p:cNvPicPr>
            <a:picLocks noChangeAspect="1"/>
          </p:cNvPicPr>
          <p:nvPr/>
        </p:nvPicPr>
        <p:blipFill rotWithShape="1">
          <a:blip r:embed="rId4"/>
          <a:srcRect l="5412" t="14496" r="5412" b="44301"/>
          <a:stretch/>
        </p:blipFill>
        <p:spPr>
          <a:xfrm>
            <a:off x="494852" y="904032"/>
            <a:ext cx="8154296" cy="2119257"/>
          </a:xfrm>
          <a:prstGeom prst="rect">
            <a:avLst/>
          </a:prstGeom>
        </p:spPr>
      </p:pic>
      <p:sp>
        <p:nvSpPr>
          <p:cNvPr id="10" name="TextBox 9">
            <a:extLst>
              <a:ext uri="{FF2B5EF4-FFF2-40B4-BE49-F238E27FC236}">
                <a16:creationId xmlns:a16="http://schemas.microsoft.com/office/drawing/2014/main" id="{50B863A7-3FE0-474B-9989-AC307CDF684F}"/>
              </a:ext>
            </a:extLst>
          </p:cNvPr>
          <p:cNvSpPr txBox="1"/>
          <p:nvPr/>
        </p:nvSpPr>
        <p:spPr>
          <a:xfrm>
            <a:off x="2565790" y="383944"/>
            <a:ext cx="4279120" cy="338554"/>
          </a:xfrm>
          <a:prstGeom prst="rect">
            <a:avLst/>
          </a:prstGeom>
          <a:noFill/>
        </p:spPr>
        <p:txBody>
          <a:bodyPr wrap="none" rtlCol="0">
            <a:spAutoFit/>
          </a:bodyPr>
          <a:lstStyle/>
          <a:p>
            <a:r>
              <a:rPr lang="en-US" sz="1600" b="1" dirty="0">
                <a:solidFill>
                  <a:schemeClr val="accent3">
                    <a:lumMod val="75000"/>
                  </a:schemeClr>
                </a:solidFill>
                <a:latin typeface="Arial Narrow" panose="020B0606020202030204" pitchFamily="34" charset="0"/>
              </a:rPr>
              <a:t>CDC National Environmental Health Tracking portal</a:t>
            </a:r>
          </a:p>
        </p:txBody>
      </p:sp>
    </p:spTree>
    <p:extLst>
      <p:ext uri="{BB962C8B-B14F-4D97-AF65-F5344CB8AC3E}">
        <p14:creationId xmlns:p14="http://schemas.microsoft.com/office/powerpoint/2010/main" val="9700432"/>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ogos of the United States Department of Health and Human Services and Centers for Disease Control and Prevention"/>
          <p:cNvPicPr>
            <a:picLocks noChangeAspect="1"/>
          </p:cNvPicPr>
          <p:nvPr/>
        </p:nvPicPr>
        <p:blipFill>
          <a:blip r:embed="rId3" cstate="print"/>
          <a:stretch>
            <a:fillRect/>
          </a:stretch>
        </p:blipFill>
        <p:spPr>
          <a:xfrm>
            <a:off x="152400" y="6515100"/>
            <a:ext cx="190500" cy="190500"/>
          </a:xfrm>
          <a:prstGeom prst="rect">
            <a:avLst/>
          </a:prstGeom>
        </p:spPr>
      </p:pic>
      <p:sp>
        <p:nvSpPr>
          <p:cNvPr id="8" name="Text Placeholder 5"/>
          <p:cNvSpPr txBox="1">
            <a:spLocks/>
          </p:cNvSpPr>
          <p:nvPr/>
        </p:nvSpPr>
        <p:spPr>
          <a:xfrm>
            <a:off x="2143125" y="6270192"/>
            <a:ext cx="5124450" cy="244907"/>
          </a:xfrm>
          <a:prstGeom prst="rect">
            <a:avLst/>
          </a:prstGeom>
        </p:spPr>
        <p:txBody>
          <a:bodyPr/>
          <a:lstStyle>
            <a:lvl1pPr marL="342900" indent="-342900" algn="l" defTabSz="914400" rtl="0" eaLnBrk="1" latinLnBrk="0" hangingPunct="1">
              <a:spcBef>
                <a:spcPct val="20000"/>
              </a:spcBef>
              <a:buFont typeface="Arial" pitchFamily="34" charset="0"/>
              <a:buNone/>
              <a:defRPr sz="1000" kern="1200" baseline="0">
                <a:solidFill>
                  <a:schemeClr val="bg1"/>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National Center for Environmental Health</a:t>
            </a:r>
          </a:p>
        </p:txBody>
      </p:sp>
      <p:sp>
        <p:nvSpPr>
          <p:cNvPr id="11" name="Text Placeholder 6"/>
          <p:cNvSpPr txBox="1">
            <a:spLocks/>
          </p:cNvSpPr>
          <p:nvPr/>
        </p:nvSpPr>
        <p:spPr>
          <a:xfrm>
            <a:off x="2143125" y="6451726"/>
            <a:ext cx="3237688" cy="253873"/>
          </a:xfrm>
          <a:prstGeom prst="rect">
            <a:avLst/>
          </a:prstGeom>
        </p:spPr>
        <p:txBody>
          <a:bodyPr/>
          <a:lstStyle>
            <a:lvl1pPr marL="342900" indent="-342900" algn="l" defTabSz="914400" rtl="0" eaLnBrk="1" latinLnBrk="0" hangingPunct="1">
              <a:spcBef>
                <a:spcPct val="20000"/>
              </a:spcBef>
              <a:buFont typeface="Arial" pitchFamily="34" charset="0"/>
              <a:buNone/>
              <a:defRPr sz="1000" kern="1200" baseline="0">
                <a:solidFill>
                  <a:schemeClr val="bg1"/>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Division of Environmental Health Science and Practice</a:t>
            </a:r>
          </a:p>
        </p:txBody>
      </p:sp>
      <p:sp>
        <p:nvSpPr>
          <p:cNvPr id="2" name="TextBox 1">
            <a:extLst>
              <a:ext uri="{FF2B5EF4-FFF2-40B4-BE49-F238E27FC236}">
                <a16:creationId xmlns:a16="http://schemas.microsoft.com/office/drawing/2014/main" id="{403BF125-5444-4171-AA2A-F43EF870C26B}"/>
              </a:ext>
            </a:extLst>
          </p:cNvPr>
          <p:cNvSpPr txBox="1"/>
          <p:nvPr/>
        </p:nvSpPr>
        <p:spPr>
          <a:xfrm>
            <a:off x="342900" y="5890672"/>
            <a:ext cx="3589829" cy="338554"/>
          </a:xfrm>
          <a:prstGeom prst="rect">
            <a:avLst/>
          </a:prstGeom>
          <a:noFill/>
        </p:spPr>
        <p:txBody>
          <a:bodyPr wrap="none" rtlCol="0">
            <a:spAutoFit/>
          </a:bodyPr>
          <a:lstStyle/>
          <a:p>
            <a:r>
              <a:rPr lang="en-US" sz="1600" dirty="0">
                <a:solidFill>
                  <a:schemeClr val="accent3">
                    <a:lumMod val="75000"/>
                  </a:schemeClr>
                </a:solidFill>
                <a:latin typeface="Arial Narrow" panose="020B0606020202030204" pitchFamily="34" charset="0"/>
              </a:rPr>
              <a:t>https://www.cdc.gov/nceh/tracking/default.htm</a:t>
            </a:r>
          </a:p>
        </p:txBody>
      </p:sp>
      <p:pic>
        <p:nvPicPr>
          <p:cNvPr id="3" name="Picture 2">
            <a:extLst>
              <a:ext uri="{FF2B5EF4-FFF2-40B4-BE49-F238E27FC236}">
                <a16:creationId xmlns:a16="http://schemas.microsoft.com/office/drawing/2014/main" id="{5824F560-C678-4151-81AA-6238EDB4FEC7}"/>
              </a:ext>
            </a:extLst>
          </p:cNvPr>
          <p:cNvPicPr>
            <a:picLocks noChangeAspect="1"/>
          </p:cNvPicPr>
          <p:nvPr/>
        </p:nvPicPr>
        <p:blipFill rotWithShape="1">
          <a:blip r:embed="rId4"/>
          <a:srcRect t="12615" b="5844"/>
          <a:stretch/>
        </p:blipFill>
        <p:spPr>
          <a:xfrm>
            <a:off x="303396" y="1008372"/>
            <a:ext cx="8537208" cy="3915783"/>
          </a:xfrm>
          <a:prstGeom prst="rect">
            <a:avLst/>
          </a:prstGeom>
        </p:spPr>
      </p:pic>
      <p:sp>
        <p:nvSpPr>
          <p:cNvPr id="9" name="TextBox 8">
            <a:extLst>
              <a:ext uri="{FF2B5EF4-FFF2-40B4-BE49-F238E27FC236}">
                <a16:creationId xmlns:a16="http://schemas.microsoft.com/office/drawing/2014/main" id="{AB275B02-7911-4584-B933-9B1C1311D246}"/>
              </a:ext>
            </a:extLst>
          </p:cNvPr>
          <p:cNvSpPr txBox="1"/>
          <p:nvPr/>
        </p:nvSpPr>
        <p:spPr>
          <a:xfrm>
            <a:off x="2565790" y="383944"/>
            <a:ext cx="4279120" cy="338554"/>
          </a:xfrm>
          <a:prstGeom prst="rect">
            <a:avLst/>
          </a:prstGeom>
          <a:noFill/>
        </p:spPr>
        <p:txBody>
          <a:bodyPr wrap="none" rtlCol="0">
            <a:spAutoFit/>
          </a:bodyPr>
          <a:lstStyle/>
          <a:p>
            <a:r>
              <a:rPr lang="en-US" sz="1600" b="1" dirty="0">
                <a:solidFill>
                  <a:schemeClr val="accent3">
                    <a:lumMod val="75000"/>
                  </a:schemeClr>
                </a:solidFill>
                <a:latin typeface="Arial Narrow" panose="020B0606020202030204" pitchFamily="34" charset="0"/>
              </a:rPr>
              <a:t>CDC National Environmental Health Tracking portal</a:t>
            </a:r>
          </a:p>
        </p:txBody>
      </p:sp>
    </p:spTree>
    <p:extLst>
      <p:ext uri="{BB962C8B-B14F-4D97-AF65-F5344CB8AC3E}">
        <p14:creationId xmlns:p14="http://schemas.microsoft.com/office/powerpoint/2010/main" val="827152781"/>
      </p:ext>
    </p:extLst>
  </p:cSld>
  <p:clrMapOvr>
    <a:masterClrMapping/>
  </p:clrMapOvr>
  <p:transition>
    <p:fade/>
  </p:transition>
</p:sld>
</file>

<file path=ppt/theme/theme1.xml><?xml version="1.0" encoding="utf-8"?>
<a:theme xmlns:a="http://schemas.openxmlformats.org/drawingml/2006/main" name="CDC_OD_PPT_light([1]">
  <a:themeElements>
    <a:clrScheme name="CDC Light Branding Colors">
      <a:dk1>
        <a:srgbClr val="0039A6"/>
      </a:dk1>
      <a:lt1>
        <a:srgbClr val="FFFFFF"/>
      </a:lt1>
      <a:dk2>
        <a:srgbClr val="3077FF"/>
      </a:dk2>
      <a:lt2>
        <a:srgbClr val="4B4B4B"/>
      </a:lt2>
      <a:accent1>
        <a:srgbClr val="0039A6"/>
      </a:accent1>
      <a:accent2>
        <a:srgbClr val="007D57"/>
      </a:accent2>
      <a:accent3>
        <a:srgbClr val="9A3B26"/>
      </a:accent3>
      <a:accent4>
        <a:srgbClr val="7F7F7F"/>
      </a:accent4>
      <a:accent5>
        <a:srgbClr val="4983F2"/>
      </a:accent5>
      <a:accent6>
        <a:srgbClr val="AFCAFF"/>
      </a:accent6>
      <a:hlink>
        <a:srgbClr val="002060"/>
      </a:hlink>
      <a:folHlink>
        <a:srgbClr val="0053F2"/>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2347</TotalTime>
  <Words>2371</Words>
  <Application>Microsoft Office PowerPoint</Application>
  <PresentationFormat>On-screen Show (4:3)</PresentationFormat>
  <Paragraphs>206</Paragraphs>
  <Slides>22</Slides>
  <Notes>21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Calibri</vt:lpstr>
      <vt:lpstr>Wingdings</vt:lpstr>
      <vt:lpstr>Myriad Web Pro</vt:lpstr>
      <vt:lpstr>Courier New</vt:lpstr>
      <vt:lpstr>Arial</vt:lpstr>
      <vt:lpstr>Arial Narrow</vt:lpstr>
      <vt:lpstr>CDC_OD_PPT_light([1]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CDC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CDC Presentation</dc:title>
  <dc:creator>Centers for Disease Control and Prevention</dc:creator>
  <cp:lastModifiedBy>Saha, Shubhayu (CDC/DDNID/NCEH/DEHSP)</cp:lastModifiedBy>
  <cp:revision>193</cp:revision>
  <dcterms:created xsi:type="dcterms:W3CDTF">2011-03-17T17:43:16Z</dcterms:created>
  <dcterms:modified xsi:type="dcterms:W3CDTF">2019-11-18T13:24:04Z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ies>
</file>