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4" r:id="rId2"/>
    <p:sldId id="417" r:id="rId3"/>
    <p:sldId id="266" r:id="rId4"/>
    <p:sldId id="277" r:id="rId5"/>
    <p:sldId id="284" r:id="rId6"/>
    <p:sldId id="280" r:id="rId7"/>
    <p:sldId id="281" r:id="rId8"/>
    <p:sldId id="279" r:id="rId9"/>
    <p:sldId id="259" r:id="rId10"/>
    <p:sldId id="414" r:id="rId11"/>
    <p:sldId id="413" r:id="rId12"/>
    <p:sldId id="276" r:id="rId13"/>
    <p:sldId id="419" r:id="rId14"/>
    <p:sldId id="420" r:id="rId15"/>
    <p:sldId id="412" r:id="rId16"/>
    <p:sldId id="282" r:id="rId17"/>
    <p:sldId id="286" r:id="rId18"/>
    <p:sldId id="41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74"/>
  </p:normalViewPr>
  <p:slideViewPr>
    <p:cSldViewPr snapToGrid="0" snapToObjects="1">
      <p:cViewPr varScale="1">
        <p:scale>
          <a:sx n="159" d="100"/>
          <a:sy n="159" d="100"/>
        </p:scale>
        <p:origin x="20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99C2A-63CA-114F-8656-D912DAE550E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FC5FE-9D33-DE44-9B1B-94B2DC32A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63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52608-CCF0-1849-8ABC-C260E08617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7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D3E0-ED4F-934B-A690-38BBDB5C15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07075-DD06-BF4C-B099-2338E15EC7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69D56-C996-C44E-85D2-467D49C8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E3F28-C3F7-E346-971A-ED7E37B39396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A968D-13D1-584E-B630-A67DDD81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57978-84FA-4544-84A1-4DB40D73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C241-2D5A-F54F-A62F-E671D29D3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80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BA19B-C9F7-E841-B82F-4B0FE3D49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A9FA3-5B5F-0F4F-BD90-78D3597F0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D6236-0BA8-264D-9EFE-F6BDDEC26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E3F28-C3F7-E346-971A-ED7E37B39396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8E7A3-1C8F-694A-8C4F-F7A01741A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3AC8B-5A16-FB49-BD1D-F62DED6D2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C241-2D5A-F54F-A62F-E671D29D3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21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A2CE69-C249-2144-8478-265F9796D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29ED9-9E0D-E941-A4A6-6C36C10ED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9E18D-82B5-8941-A6BA-6B305B77C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E3F28-C3F7-E346-971A-ED7E37B39396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A8CBC-F10F-4D44-9D24-F20862BFB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54999-2940-4A4A-AD9B-C16B3AFC8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C241-2D5A-F54F-A62F-E671D29D3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9BBA-3DF7-EA46-8BA7-BEACBECC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1A5D5-3C2A-7A4F-957D-E3605B9D4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5D6C9-87E3-B54A-BDBD-33C6A08C1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E3F28-C3F7-E346-971A-ED7E37B39396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F02A6-9CBD-C146-8DFE-8619A3CCF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A861A-F807-D546-95F2-FE288EF0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C241-2D5A-F54F-A62F-E671D29D3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63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4E37A-8879-C449-AE2E-BE42E870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6C16A-1946-2840-908C-B4AEBE98B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12EEE-1EFA-9841-999B-3E3E3053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E3F28-C3F7-E346-971A-ED7E37B39396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CAF9F-ECBB-564A-8DDE-DCD039F9A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16D90-36DD-F24E-9CF7-5AFEBFB9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C241-2D5A-F54F-A62F-E671D29D3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0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3EE5-9C37-5B49-A02F-B13970F60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81405-DEC1-A347-B0A2-A2B17F0DE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C7019-7D8A-ED47-8235-31ECC5488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E3374-1780-4C46-86E7-852357F27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E3F28-C3F7-E346-971A-ED7E37B39396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5CA70-BB0F-C84A-9B37-2AC0D998D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194D1-881C-0842-9B26-F3A79B43C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C241-2D5A-F54F-A62F-E671D29D3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63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D8F38-B1D0-454C-B9D1-DA576C52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EDEC7-8017-8F42-B730-F6F74C116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0E91B-F860-0549-8B75-7DF7975C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FE1100-7BAE-EF4F-9EF5-E8345D227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717FE3-3DB8-5945-B945-37F94EB8C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E6FA9D-3754-C048-A7D9-8D2AE3862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E3F28-C3F7-E346-971A-ED7E37B39396}" type="datetimeFigureOut">
              <a:rPr lang="en-US" smtClean="0"/>
              <a:t>11/6/19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0E897A-0C88-5449-9BAC-492C2B129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8A7DC3-0E1C-2143-9958-F9DD8014B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C241-2D5A-F54F-A62F-E671D29D3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9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B89B-2473-F64A-BCC6-B3AA90B90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F660D-0BBC-3E4F-B289-E1E5FA3C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E3F28-C3F7-E346-971A-ED7E37B39396}" type="datetimeFigureOut">
              <a:rPr lang="en-US" smtClean="0"/>
              <a:t>11/6/19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F7FFF8-3A70-A846-8181-229017C1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A8484-C134-C848-95D7-F757E661F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C241-2D5A-F54F-A62F-E671D29D3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80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1A3D-E1B4-9349-AF82-FD0D58F3A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E3F28-C3F7-E346-971A-ED7E37B39396}" type="datetimeFigureOut">
              <a:rPr lang="en-US" smtClean="0"/>
              <a:t>11/6/19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0443B-5BA2-D945-8586-890E7DCAE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7481D-A1A4-644D-A683-DF8E981EC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C241-2D5A-F54F-A62F-E671D29D3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0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2400-5BC3-074F-AE0C-574F67103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EEC1-8CC0-E84F-B76A-0B30086FC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5B171-43EA-554E-92B4-8C16C8A65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F1FA-767F-4843-822B-235A25861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E3F28-C3F7-E346-971A-ED7E37B39396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2E796-432D-5F4E-A278-2639A5481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DD096-D858-6A4D-9567-824FF7C5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C241-2D5A-F54F-A62F-E671D29D3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06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D7639-A1FE-7A40-8694-99A328F4E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39869E-F10A-2941-8AE7-CFCC86F5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1B2DB-B061-DA43-BBBD-9D0CE35D8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56C3A-C8CA-4443-91BA-57D074FEB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E3F28-C3F7-E346-971A-ED7E37B39396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25C0D-D51E-7B45-A3D8-AC72F051F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3ED20-ED68-A745-957E-05C25348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C241-2D5A-F54F-A62F-E671D29D3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0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15E7F5-DFC2-8944-A97B-5837A0B73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1F693-680E-1D46-B4EB-3AD3E246F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078CD-4606-FB42-96E8-55AFD735C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E3F28-C3F7-E346-971A-ED7E37B39396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E1411-5339-264B-B7C9-2CDF83975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A888B-276F-C744-A285-53AF480C1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6C241-2D5A-F54F-A62F-E671D29D3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0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E09B2E-DD5E-8C4C-B4B0-EE82B00F323D}"/>
              </a:ext>
            </a:extLst>
          </p:cNvPr>
          <p:cNvSpPr txBox="1"/>
          <p:nvPr/>
        </p:nvSpPr>
        <p:spPr>
          <a:xfrm>
            <a:off x="1098885" y="545433"/>
            <a:ext cx="10250905" cy="2728952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i="1" dirty="0"/>
              <a:t>  </a:t>
            </a:r>
            <a:r>
              <a:rPr lang="en-US" sz="4400" b="1" i="1" dirty="0"/>
              <a:t>Whence the US Heartland Warming Hole?</a:t>
            </a:r>
          </a:p>
          <a:p>
            <a:endParaRPr lang="en-US" dirty="0"/>
          </a:p>
          <a:p>
            <a:r>
              <a:rPr lang="en-US" dirty="0"/>
              <a:t>                               </a:t>
            </a:r>
            <a:r>
              <a:rPr lang="en-US" sz="2400" dirty="0"/>
              <a:t>Martin Hoerling</a:t>
            </a:r>
            <a:r>
              <a:rPr lang="en-US" sz="2400" baseline="30000" dirty="0"/>
              <a:t>1</a:t>
            </a:r>
            <a:r>
              <a:rPr lang="en-US" sz="2400" dirty="0"/>
              <a:t>, </a:t>
            </a:r>
            <a:r>
              <a:rPr lang="en-US" sz="2400" dirty="0" err="1"/>
              <a:t>Xiaowei</a:t>
            </a:r>
            <a:r>
              <a:rPr lang="en-US" sz="2400" dirty="0"/>
              <a:t> Quan</a:t>
            </a:r>
            <a:r>
              <a:rPr lang="en-US" sz="2400" baseline="30000" dirty="0"/>
              <a:t>1</a:t>
            </a:r>
            <a:r>
              <a:rPr lang="en-US" sz="2400" dirty="0"/>
              <a:t>, Jon Eischeid</a:t>
            </a:r>
            <a:r>
              <a:rPr lang="en-US" sz="2400" baseline="30000" dirty="0"/>
              <a:t>1</a:t>
            </a:r>
            <a:r>
              <a:rPr lang="en-US" sz="2400" dirty="0"/>
              <a:t>, Ken Kunkel</a:t>
            </a:r>
            <a:r>
              <a:rPr lang="en-US" sz="2400" baseline="30000" dirty="0"/>
              <a:t>2</a:t>
            </a:r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  <a:p>
            <a:endParaRPr lang="en-US" sz="1400" i="1" baseline="30000" dirty="0"/>
          </a:p>
          <a:p>
            <a:r>
              <a:rPr lang="en-US" sz="1400" i="1" baseline="30000" dirty="0"/>
              <a:t>1</a:t>
            </a:r>
            <a:r>
              <a:rPr lang="en-US" sz="1400" i="1" dirty="0"/>
              <a:t>NOAA/ESRL/PSD Boulder, Colorado</a:t>
            </a:r>
          </a:p>
          <a:p>
            <a:r>
              <a:rPr lang="en-US" sz="1400" i="1" baseline="30000" dirty="0"/>
              <a:t>2</a:t>
            </a:r>
            <a:r>
              <a:rPr lang="en-US" sz="1400" i="1" dirty="0"/>
              <a:t>Marine, Earth, and Atmospheric Science, NC State University/CICS</a:t>
            </a:r>
          </a:p>
        </p:txBody>
      </p:sp>
    </p:spTree>
    <p:extLst>
      <p:ext uri="{BB962C8B-B14F-4D97-AF65-F5344CB8AC3E}">
        <p14:creationId xmlns:p14="http://schemas.microsoft.com/office/powerpoint/2010/main" val="3216624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B6BBCA-A822-1140-A2CF-9833B54A29B1}"/>
              </a:ext>
            </a:extLst>
          </p:cNvPr>
          <p:cNvSpPr txBox="1"/>
          <p:nvPr/>
        </p:nvSpPr>
        <p:spPr>
          <a:xfrm>
            <a:off x="705852" y="3039979"/>
            <a:ext cx="10764253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“the warming hole is not a robust response of contemporary CGCMs to the estimated external </a:t>
            </a:r>
            <a:r>
              <a:rPr lang="en-US" sz="2000" b="1" dirty="0" err="1"/>
              <a:t>forcings</a:t>
            </a:r>
            <a:r>
              <a:rPr lang="en-US" sz="2000" b="1" dirty="0"/>
              <a:t>. A more likely explanation…is that the observed warming hole involves external </a:t>
            </a:r>
            <a:r>
              <a:rPr lang="en-US" sz="2000" b="1" dirty="0" err="1"/>
              <a:t>forcings</a:t>
            </a:r>
            <a:r>
              <a:rPr lang="en-US" sz="2000" b="1" dirty="0"/>
              <a:t> combined with internal dynamic variability that is much larger than typically simulated. “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C44A7-BEB8-694C-AE0F-974CA5244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073" y="104273"/>
            <a:ext cx="8466219" cy="277512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93351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B6BBCA-A822-1140-A2CF-9833B54A29B1}"/>
              </a:ext>
            </a:extLst>
          </p:cNvPr>
          <p:cNvSpPr txBox="1"/>
          <p:nvPr/>
        </p:nvSpPr>
        <p:spPr>
          <a:xfrm>
            <a:off x="393032" y="2679031"/>
            <a:ext cx="10764253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“our study suggests that unprecedented atmospheric dust loading over the continental US exacerbated the ‘‘Dust Bowl’’ drought”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A2EF9-42ED-A64A-942C-0E838BBA6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84" y="193574"/>
            <a:ext cx="8823158" cy="234505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53430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3F4D0-DD6D-DE42-ACBD-C6BA8DB41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575" y="1603542"/>
            <a:ext cx="4314079" cy="3586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01726-FD2C-144A-90F2-4B0EF1F8C246}"/>
              </a:ext>
            </a:extLst>
          </p:cNvPr>
          <p:cNvSpPr txBox="1"/>
          <p:nvPr/>
        </p:nvSpPr>
        <p:spPr>
          <a:xfrm>
            <a:off x="2061413" y="272716"/>
            <a:ext cx="860536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/>
              <a:t>50-Yr Trend in Summer </a:t>
            </a:r>
            <a:r>
              <a:rPr lang="en-US" sz="4000" b="1" dirty="0" err="1"/>
              <a:t>T</a:t>
            </a:r>
            <a:r>
              <a:rPr lang="en-US" sz="4000" b="1" i="1" baseline="-25000" dirty="0" err="1"/>
              <a:t>max</a:t>
            </a:r>
            <a:r>
              <a:rPr lang="en-US" sz="4000" b="1" dirty="0"/>
              <a:t> : 1969-2018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720133-12C8-4D43-8AA9-4A9B364F4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192" y="5189621"/>
            <a:ext cx="3492500" cy="74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806C26-2232-F446-927B-1C960DC54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747" y="1014565"/>
            <a:ext cx="4780548" cy="42054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C98CAB-1F26-C34E-904B-BB1417B74A4E}"/>
              </a:ext>
            </a:extLst>
          </p:cNvPr>
          <p:cNvCxnSpPr/>
          <p:nvPr/>
        </p:nvCxnSpPr>
        <p:spPr>
          <a:xfrm flipV="1">
            <a:off x="9304421" y="2269958"/>
            <a:ext cx="0" cy="245444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535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3F4D0-DD6D-DE42-ACBD-C6BA8DB41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575" y="1603542"/>
            <a:ext cx="4314079" cy="3586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01726-FD2C-144A-90F2-4B0EF1F8C246}"/>
              </a:ext>
            </a:extLst>
          </p:cNvPr>
          <p:cNvSpPr txBox="1"/>
          <p:nvPr/>
        </p:nvSpPr>
        <p:spPr>
          <a:xfrm>
            <a:off x="1451817" y="272716"/>
            <a:ext cx="992765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/>
              <a:t>CESM 50-Yr Trend in Summer </a:t>
            </a:r>
            <a:r>
              <a:rPr lang="en-US" sz="4000" b="1" dirty="0" err="1"/>
              <a:t>T</a:t>
            </a:r>
            <a:r>
              <a:rPr lang="en-US" sz="4000" b="1" i="1" baseline="-25000" dirty="0" err="1"/>
              <a:t>max</a:t>
            </a:r>
            <a:r>
              <a:rPr lang="en-US" sz="4000" b="1" dirty="0"/>
              <a:t> : 1969-2018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720133-12C8-4D43-8AA9-4A9B364F4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192" y="5189621"/>
            <a:ext cx="3492500" cy="74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806C26-2232-F446-927B-1C960DC54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747" y="1014565"/>
            <a:ext cx="4780548" cy="4205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8832C4-6D50-B444-AB50-37F0C5C1B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457" y="1118838"/>
            <a:ext cx="4602380" cy="413495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C98CAB-1F26-C34E-904B-BB1417B74A4E}"/>
              </a:ext>
            </a:extLst>
          </p:cNvPr>
          <p:cNvCxnSpPr/>
          <p:nvPr/>
        </p:nvCxnSpPr>
        <p:spPr>
          <a:xfrm flipV="1">
            <a:off x="9304421" y="2269958"/>
            <a:ext cx="0" cy="245444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A3EC610-76C3-AD49-9AB2-7387F0B5C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4467" y="1536142"/>
            <a:ext cx="4358948" cy="374803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73367B-8FD6-4D47-A7CE-2D169675E854}"/>
              </a:ext>
            </a:extLst>
          </p:cNvPr>
          <p:cNvCxnSpPr/>
          <p:nvPr/>
        </p:nvCxnSpPr>
        <p:spPr>
          <a:xfrm flipV="1">
            <a:off x="9312443" y="2245896"/>
            <a:ext cx="0" cy="245444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160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3F4D0-DD6D-DE42-ACBD-C6BA8DB41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575" y="1603542"/>
            <a:ext cx="4314079" cy="3586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01726-FD2C-144A-90F2-4B0EF1F8C246}"/>
              </a:ext>
            </a:extLst>
          </p:cNvPr>
          <p:cNvSpPr txBox="1"/>
          <p:nvPr/>
        </p:nvSpPr>
        <p:spPr>
          <a:xfrm>
            <a:off x="1451817" y="272716"/>
            <a:ext cx="975151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/>
              <a:t>CAM 50-Yr Trend in Summer </a:t>
            </a:r>
            <a:r>
              <a:rPr lang="en-US" sz="4000" b="1" dirty="0" err="1"/>
              <a:t>T</a:t>
            </a:r>
            <a:r>
              <a:rPr lang="en-US" sz="4000" b="1" i="1" baseline="-25000" dirty="0" err="1"/>
              <a:t>max</a:t>
            </a:r>
            <a:r>
              <a:rPr lang="en-US" sz="4000" b="1" dirty="0"/>
              <a:t> : 1969-2018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720133-12C8-4D43-8AA9-4A9B364F4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192" y="5189621"/>
            <a:ext cx="3492500" cy="74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806C26-2232-F446-927B-1C960DC54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747" y="1014565"/>
            <a:ext cx="4780548" cy="4205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8832C4-6D50-B444-AB50-37F0C5C1B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457" y="1118838"/>
            <a:ext cx="4602380" cy="413495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C98CAB-1F26-C34E-904B-BB1417B74A4E}"/>
              </a:ext>
            </a:extLst>
          </p:cNvPr>
          <p:cNvCxnSpPr/>
          <p:nvPr/>
        </p:nvCxnSpPr>
        <p:spPr>
          <a:xfrm flipV="1">
            <a:off x="9304421" y="2269958"/>
            <a:ext cx="0" cy="245444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A3EC610-76C3-AD49-9AB2-7387F0B5C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4467" y="1536142"/>
            <a:ext cx="4358948" cy="374803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73367B-8FD6-4D47-A7CE-2D169675E854}"/>
              </a:ext>
            </a:extLst>
          </p:cNvPr>
          <p:cNvCxnSpPr/>
          <p:nvPr/>
        </p:nvCxnSpPr>
        <p:spPr>
          <a:xfrm flipV="1">
            <a:off x="9312443" y="2245896"/>
            <a:ext cx="0" cy="245444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F9FDCC4-E3E1-A241-B7A1-24B7F830D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082" y="1133001"/>
            <a:ext cx="4557051" cy="4106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DAA681-3C04-8B47-A5AB-9C75C51363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9188" y="1684140"/>
            <a:ext cx="4316101" cy="35162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D687EB-74C1-2940-80B5-197DEE1C0C96}"/>
              </a:ext>
            </a:extLst>
          </p:cNvPr>
          <p:cNvCxnSpPr/>
          <p:nvPr/>
        </p:nvCxnSpPr>
        <p:spPr>
          <a:xfrm flipV="1">
            <a:off x="9344528" y="2253918"/>
            <a:ext cx="0" cy="245444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017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883097-3977-2347-BBC0-DA633531B613}"/>
              </a:ext>
            </a:extLst>
          </p:cNvPr>
          <p:cNvSpPr txBox="1"/>
          <p:nvPr/>
        </p:nvSpPr>
        <p:spPr>
          <a:xfrm>
            <a:off x="1113322" y="62566"/>
            <a:ext cx="10760318" cy="95410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                                         Ensemble Simulations   </a:t>
            </a:r>
          </a:p>
          <a:p>
            <a:r>
              <a:rPr lang="en-US" sz="2800" b="1" dirty="0"/>
              <a:t>    CESM (Coupled Ocean-Atmosphere)  &amp; CAM5 (AMIP)                             </a:t>
            </a:r>
            <a:endParaRPr lang="en-US" sz="2800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2BE082-7660-5443-8020-29D2807FB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22" y="1211469"/>
            <a:ext cx="9220200" cy="5130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837EB2-5104-044C-B258-275B9EB99085}"/>
              </a:ext>
            </a:extLst>
          </p:cNvPr>
          <p:cNvSpPr/>
          <p:nvPr/>
        </p:nvSpPr>
        <p:spPr>
          <a:xfrm>
            <a:off x="993913" y="1133061"/>
            <a:ext cx="1620078" cy="5496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1E0D4-4EDC-774F-97A6-FF19604A4389}"/>
              </a:ext>
            </a:extLst>
          </p:cNvPr>
          <p:cNvSpPr txBox="1"/>
          <p:nvPr/>
        </p:nvSpPr>
        <p:spPr>
          <a:xfrm>
            <a:off x="4288157" y="6342269"/>
            <a:ext cx="28705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Image source: UK Met Office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1289A3-45F8-6443-8151-4F6578DF0A40}"/>
              </a:ext>
            </a:extLst>
          </p:cNvPr>
          <p:cNvSpPr/>
          <p:nvPr/>
        </p:nvSpPr>
        <p:spPr>
          <a:xfrm>
            <a:off x="4868779" y="2021305"/>
            <a:ext cx="1227221" cy="441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E28D8D-F651-D747-87CB-AE1A16FA2971}"/>
              </a:ext>
            </a:extLst>
          </p:cNvPr>
          <p:cNvSpPr txBox="1"/>
          <p:nvPr/>
        </p:nvSpPr>
        <p:spPr>
          <a:xfrm>
            <a:off x="4501094" y="1826509"/>
            <a:ext cx="22411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r>
              <a:rPr lang="en-US" sz="1600" b="1" dirty="0"/>
              <a:t>Deterministic Forecast</a:t>
            </a:r>
          </a:p>
          <a:p>
            <a:r>
              <a:rPr lang="en-US" sz="1600" b="1" dirty="0"/>
              <a:t>      (Ensemble Mean)</a:t>
            </a:r>
          </a:p>
        </p:txBody>
      </p:sp>
    </p:spTree>
    <p:extLst>
      <p:ext uri="{BB962C8B-B14F-4D97-AF65-F5344CB8AC3E}">
        <p14:creationId xmlns:p14="http://schemas.microsoft.com/office/powerpoint/2010/main" val="496214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5716FE-7B74-A84D-8262-D22A058D9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120650"/>
            <a:ext cx="93853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81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5E5CA6-E0E1-4C46-A8EB-089B2B5FC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120650"/>
            <a:ext cx="93853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82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D4EA7-7AFB-9343-A3BE-60A8665EA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1" y="72190"/>
            <a:ext cx="6087978" cy="6737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D2A79-BD27-8A4C-B1E9-F51CB114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589" y="4214387"/>
            <a:ext cx="5646822" cy="156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76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768DE-2ACB-4B49-BB59-5B1BE8C5D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5" y="103228"/>
            <a:ext cx="4551552" cy="665852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274D07-DE99-C44A-8A80-BBF16EA17438}"/>
              </a:ext>
            </a:extLst>
          </p:cNvPr>
          <p:cNvSpPr txBox="1"/>
          <p:nvPr/>
        </p:nvSpPr>
        <p:spPr>
          <a:xfrm>
            <a:off x="5149518" y="351879"/>
            <a:ext cx="6407780" cy="446276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     Policymaker Summary of Working Group I </a:t>
            </a:r>
          </a:p>
          <a:p>
            <a:r>
              <a:rPr lang="en-US" sz="2400" b="1" dirty="0"/>
              <a:t> (Scientific Assessment of Climate Change: 1992) </a:t>
            </a:r>
            <a:endParaRPr lang="en-US" sz="2400" dirty="0"/>
          </a:p>
          <a:p>
            <a:endParaRPr lang="en-US" dirty="0"/>
          </a:p>
          <a:p>
            <a:r>
              <a:rPr lang="en-US" b="1" i="1" dirty="0"/>
              <a:t>     </a:t>
            </a:r>
            <a:r>
              <a:rPr lang="en-US" sz="2400" b="1" i="1" dirty="0"/>
              <a:t>Based on current model results, </a:t>
            </a:r>
            <a:r>
              <a:rPr lang="en-US" sz="2400" b="1" i="1" u="sng" dirty="0"/>
              <a:t>we predict</a:t>
            </a:r>
            <a:r>
              <a:rPr lang="en-US" sz="2400" b="1" i="1" dirty="0"/>
              <a:t> </a:t>
            </a:r>
          </a:p>
          <a:p>
            <a:r>
              <a:rPr lang="en-US" sz="1400" dirty="0"/>
              <a:t>                     (under Business-as-Usual [Scenario A] emissions of GHGs) </a:t>
            </a:r>
          </a:p>
          <a:p>
            <a:endParaRPr lang="en-US" dirty="0"/>
          </a:p>
          <a:p>
            <a:r>
              <a:rPr lang="en-US" dirty="0"/>
              <a:t>• a likely increase in global-mean temperature</a:t>
            </a:r>
          </a:p>
          <a:p>
            <a:r>
              <a:rPr lang="en-US" dirty="0"/>
              <a:t>   of about 1°C above the present value by 2025.</a:t>
            </a:r>
          </a:p>
          <a:p>
            <a:endParaRPr lang="en-US" dirty="0"/>
          </a:p>
          <a:p>
            <a:r>
              <a:rPr lang="en-US" dirty="0"/>
              <a:t>•  that land surfaces warm more rapidly than the ocean.</a:t>
            </a:r>
          </a:p>
          <a:p>
            <a:endParaRPr lang="en-US" dirty="0"/>
          </a:p>
          <a:p>
            <a:r>
              <a:rPr lang="en-US" dirty="0"/>
              <a:t>•  temperature increases in central North America to be</a:t>
            </a:r>
          </a:p>
          <a:p>
            <a:r>
              <a:rPr lang="en-US" dirty="0"/>
              <a:t>    higher than the global-mean, accompanied on average </a:t>
            </a:r>
          </a:p>
          <a:p>
            <a:r>
              <a:rPr lang="en-US" dirty="0"/>
              <a:t>    by reduced summer precipitation and soil moisture. 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767993-2075-B042-B352-637AB97B4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624" y="2078444"/>
            <a:ext cx="477800" cy="658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05398-A4D9-DB46-A221-5AB78D20B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624" y="2774156"/>
            <a:ext cx="477800" cy="658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93100B-2612-9D43-BEE4-2CD23B03C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4" y="3606305"/>
            <a:ext cx="540120" cy="51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75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3B593-D332-C740-863D-F5E4805B0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516" y="228600"/>
            <a:ext cx="6144126" cy="61441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DE4B11F-05D0-8C45-B656-F68377E1485C}"/>
                  </a:ext>
                </a:extLst>
              </p:cNvPr>
              <p:cNvSpPr txBox="1"/>
              <p:nvPr/>
            </p:nvSpPr>
            <p:spPr>
              <a:xfrm>
                <a:off x="1009703" y="228600"/>
                <a:ext cx="10182211" cy="58477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Observed Number of Very Hot Days (</a:t>
                </a:r>
                <a:r>
                  <a:rPr lang="en-US" sz="3200" b="1" dirty="0" err="1"/>
                  <a:t>T</a:t>
                </a:r>
                <a:r>
                  <a:rPr lang="en-US" sz="3200" b="1" baseline="-25000" dirty="0" err="1"/>
                  <a:t>max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 </m:t>
                    </m:r>
                  </m:oMath>
                </a14:m>
                <a:r>
                  <a:rPr lang="en-US" sz="3200" b="1" dirty="0"/>
                  <a:t>95°F) for Illinois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DE4B11F-05D0-8C45-B656-F68377E14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703" y="228600"/>
                <a:ext cx="10182211" cy="584775"/>
              </a:xfrm>
              <a:prstGeom prst="rect">
                <a:avLst/>
              </a:prstGeom>
              <a:blipFill>
                <a:blip r:embed="rId3"/>
                <a:stretch>
                  <a:fillRect l="-1494" t="-10417" r="-1245" b="-27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DD2231E-9A97-8C4D-9783-E2304F41F7CF}"/>
              </a:ext>
            </a:extLst>
          </p:cNvPr>
          <p:cNvSpPr txBox="1"/>
          <p:nvPr/>
        </p:nvSpPr>
        <p:spPr>
          <a:xfrm>
            <a:off x="3641557" y="5775158"/>
            <a:ext cx="65274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1900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394A63-DBA8-884A-BF46-E903C3737ACE}"/>
              </a:ext>
            </a:extLst>
          </p:cNvPr>
          <p:cNvSpPr txBox="1"/>
          <p:nvPr/>
        </p:nvSpPr>
        <p:spPr>
          <a:xfrm>
            <a:off x="8181474" y="5799221"/>
            <a:ext cx="65274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099537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E3F07D-AF52-574B-9003-7CBC1294F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88"/>
            <a:ext cx="12134961" cy="68259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1B5F05-C805-1247-9B4A-F3649DEDFD26}"/>
              </a:ext>
            </a:extLst>
          </p:cNvPr>
          <p:cNvSpPr/>
          <p:nvPr/>
        </p:nvSpPr>
        <p:spPr>
          <a:xfrm>
            <a:off x="8566484" y="3376863"/>
            <a:ext cx="1596190" cy="938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105E49-37A4-D54C-B956-21B73F8FA78B}"/>
              </a:ext>
            </a:extLst>
          </p:cNvPr>
          <p:cNvSpPr txBox="1"/>
          <p:nvPr/>
        </p:nvSpPr>
        <p:spPr>
          <a:xfrm>
            <a:off x="8197517" y="3462587"/>
            <a:ext cx="2428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halkduster" panose="03050602040202020205" pitchFamily="66" charset="77"/>
              </a:rPr>
              <a:t>The Warming</a:t>
            </a:r>
          </a:p>
          <a:p>
            <a:r>
              <a:rPr lang="en-US" sz="2400" b="1" dirty="0">
                <a:solidFill>
                  <a:srgbClr val="C00000"/>
                </a:solidFill>
                <a:latin typeface="Chalkduster" panose="03050602040202020205" pitchFamily="66" charset="77"/>
              </a:rPr>
              <a:t>     Hole!</a:t>
            </a:r>
          </a:p>
        </p:txBody>
      </p:sp>
    </p:spTree>
    <p:extLst>
      <p:ext uri="{BB962C8B-B14F-4D97-AF65-F5344CB8AC3E}">
        <p14:creationId xmlns:p14="http://schemas.microsoft.com/office/powerpoint/2010/main" val="1548556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7307A-82D8-2849-B58F-52C2416F4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61" y="778711"/>
            <a:ext cx="5074089" cy="4410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73F4D0-DD6D-DE42-ACBD-C6BA8DB41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575" y="1603542"/>
            <a:ext cx="4314079" cy="3586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01726-FD2C-144A-90F2-4B0EF1F8C246}"/>
              </a:ext>
            </a:extLst>
          </p:cNvPr>
          <p:cNvSpPr txBox="1"/>
          <p:nvPr/>
        </p:nvSpPr>
        <p:spPr>
          <a:xfrm>
            <a:off x="2061413" y="272716"/>
            <a:ext cx="89959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/>
              <a:t>100-Yr Trend in Summer </a:t>
            </a:r>
            <a:r>
              <a:rPr lang="en-US" sz="4000" b="1" dirty="0" err="1"/>
              <a:t>T</a:t>
            </a:r>
            <a:r>
              <a:rPr lang="en-US" sz="4000" b="1" i="1" baseline="-25000" dirty="0" err="1"/>
              <a:t>max</a:t>
            </a:r>
            <a:r>
              <a:rPr lang="en-US" sz="4000" b="1" dirty="0"/>
              <a:t> : 1920-2019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720133-12C8-4D43-8AA9-4A9B364F4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192" y="5189621"/>
            <a:ext cx="34925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74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7307A-82D8-2849-B58F-52C2416F4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61" y="778711"/>
            <a:ext cx="5074089" cy="4410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73F4D0-DD6D-DE42-ACBD-C6BA8DB41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575" y="1603542"/>
            <a:ext cx="4314079" cy="3586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01726-FD2C-144A-90F2-4B0EF1F8C246}"/>
              </a:ext>
            </a:extLst>
          </p:cNvPr>
          <p:cNvSpPr txBox="1"/>
          <p:nvPr/>
        </p:nvSpPr>
        <p:spPr>
          <a:xfrm>
            <a:off x="2061413" y="272716"/>
            <a:ext cx="878971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/>
              <a:t>100-Yr Trend in Summer </a:t>
            </a:r>
            <a:r>
              <a:rPr lang="en-US" sz="4000" b="1" dirty="0" err="1"/>
              <a:t>T</a:t>
            </a:r>
            <a:r>
              <a:rPr lang="en-US" sz="4000" b="1" i="1" baseline="-25000" dirty="0" err="1"/>
              <a:t>min</a:t>
            </a:r>
            <a:r>
              <a:rPr lang="en-US" sz="4000" b="1" dirty="0"/>
              <a:t> : 1920-2019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720133-12C8-4D43-8AA9-4A9B364F4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192" y="5189621"/>
            <a:ext cx="3492500" cy="74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C84FF3-D834-6A4F-A326-724E11C2D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926" y="1105759"/>
            <a:ext cx="4630487" cy="4338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74948A-8638-A142-B83F-53B0DDD45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096" y="1704448"/>
            <a:ext cx="4531893" cy="353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28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0E6F82-5D0E-4941-9D20-07E2253E5A71}"/>
              </a:ext>
            </a:extLst>
          </p:cNvPr>
          <p:cNvSpPr txBox="1"/>
          <p:nvPr/>
        </p:nvSpPr>
        <p:spPr>
          <a:xfrm>
            <a:off x="2366452" y="5486399"/>
            <a:ext cx="7459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Engravers MT" panose="02090707080505020304" pitchFamily="18" charset="77"/>
              </a:rPr>
              <a:t>…Is All as it Appears to Be?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CAF8C7-C3CC-8441-987C-60CE74B40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5853" cy="68946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DE6CE9-586A-FA47-AB3D-EFEBD6E9E437}"/>
              </a:ext>
            </a:extLst>
          </p:cNvPr>
          <p:cNvSpPr txBox="1"/>
          <p:nvPr/>
        </p:nvSpPr>
        <p:spPr>
          <a:xfrm>
            <a:off x="316190" y="6424499"/>
            <a:ext cx="1133733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Engravers MT" panose="02090707080505020304" pitchFamily="18" charset="77"/>
              </a:rPr>
              <a:t>Is All as it Appears to Be?  Re: T</a:t>
            </a:r>
            <a:r>
              <a:rPr lang="en-US" b="1" baseline="-25000" dirty="0">
                <a:solidFill>
                  <a:schemeClr val="bg1"/>
                </a:solidFill>
                <a:latin typeface="Engravers MT" panose="02090707080505020304" pitchFamily="18" charset="77"/>
              </a:rPr>
              <a:t>MAX</a:t>
            </a:r>
            <a:r>
              <a:rPr lang="en-US" b="1" dirty="0">
                <a:solidFill>
                  <a:schemeClr val="bg1"/>
                </a:solidFill>
                <a:latin typeface="Engravers MT" panose="02090707080505020304" pitchFamily="18" charset="77"/>
              </a:rPr>
              <a:t> </a:t>
            </a:r>
            <a:r>
              <a:rPr lang="en-US" b="1" i="1" u="sng" dirty="0">
                <a:solidFill>
                  <a:schemeClr val="bg1"/>
                </a:solidFill>
                <a:latin typeface="Engravers MT" panose="02090707080505020304" pitchFamily="18" charset="77"/>
              </a:rPr>
              <a:t>Falling</a:t>
            </a:r>
            <a:r>
              <a:rPr lang="en-US" b="1" dirty="0">
                <a:solidFill>
                  <a:schemeClr val="bg1"/>
                </a:solidFill>
                <a:latin typeface="Engravers MT" panose="02090707080505020304" pitchFamily="18" charset="77"/>
              </a:rPr>
              <a:t> and T</a:t>
            </a:r>
            <a:r>
              <a:rPr lang="en-US" b="1" baseline="-25000" dirty="0">
                <a:solidFill>
                  <a:schemeClr val="bg1"/>
                </a:solidFill>
                <a:latin typeface="Engravers MT" panose="02090707080505020304" pitchFamily="18" charset="77"/>
              </a:rPr>
              <a:t>MIN</a:t>
            </a:r>
            <a:r>
              <a:rPr lang="en-US" b="1" dirty="0">
                <a:solidFill>
                  <a:schemeClr val="bg1"/>
                </a:solidFill>
                <a:latin typeface="Engravers MT" panose="02090707080505020304" pitchFamily="18" charset="77"/>
              </a:rPr>
              <a:t> </a:t>
            </a:r>
            <a:r>
              <a:rPr lang="en-US" b="1" i="1" u="sng" dirty="0">
                <a:solidFill>
                  <a:schemeClr val="bg1"/>
                </a:solidFill>
                <a:latin typeface="Engravers MT" panose="02090707080505020304" pitchFamily="18" charset="77"/>
              </a:rPr>
              <a:t>Rising</a:t>
            </a:r>
            <a:endParaRPr lang="en-US" b="1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57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7307A-82D8-2849-B58F-52C2416F4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61" y="778711"/>
            <a:ext cx="5074089" cy="4410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73F4D0-DD6D-DE42-ACBD-C6BA8DB41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575" y="1603542"/>
            <a:ext cx="4314079" cy="3586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01726-FD2C-144A-90F2-4B0EF1F8C246}"/>
              </a:ext>
            </a:extLst>
          </p:cNvPr>
          <p:cNvSpPr txBox="1"/>
          <p:nvPr/>
        </p:nvSpPr>
        <p:spPr>
          <a:xfrm>
            <a:off x="2053392" y="272716"/>
            <a:ext cx="903914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/>
              <a:t>100-Yr Trend in Summer </a:t>
            </a:r>
            <a:r>
              <a:rPr lang="en-US" sz="4000" b="1" dirty="0" err="1"/>
              <a:t>Pcpn</a:t>
            </a:r>
            <a:r>
              <a:rPr lang="en-US" sz="4000" b="1" dirty="0"/>
              <a:t> : 1920-2019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720133-12C8-4D43-8AA9-4A9B364F4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192" y="5189621"/>
            <a:ext cx="3492500" cy="74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AB1293-DAB4-3646-ABFD-899714CA8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337" y="1180037"/>
            <a:ext cx="4857766" cy="4009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C63EC2-858D-3D4C-BD42-FC09E91D6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4276" y="5130800"/>
            <a:ext cx="3378200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F592A-5EAF-F245-87F2-80DD9A17A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4061" y="1815097"/>
            <a:ext cx="4640846" cy="327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01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9827F-716D-7E4C-9710-FF5B9C893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0829" y="-2670829"/>
            <a:ext cx="6850344" cy="12192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2809F7-3DC6-3441-894F-CF63BF56AD55}"/>
              </a:ext>
            </a:extLst>
          </p:cNvPr>
          <p:cNvSpPr txBox="1"/>
          <p:nvPr/>
        </p:nvSpPr>
        <p:spPr>
          <a:xfrm>
            <a:off x="2967789" y="5077326"/>
            <a:ext cx="90512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Wetter</a:t>
            </a:r>
            <a:r>
              <a:rPr lang="en-US" dirty="0"/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86DF394-93AD-B54C-A586-AECF862C6BC0}"/>
              </a:ext>
            </a:extLst>
          </p:cNvPr>
          <p:cNvCxnSpPr>
            <a:cxnSpLocks/>
          </p:cNvCxnSpPr>
          <p:nvPr/>
        </p:nvCxnSpPr>
        <p:spPr>
          <a:xfrm>
            <a:off x="3972252" y="5261992"/>
            <a:ext cx="543601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BCC26A2-F4F2-7D4B-886C-667B785531BD}"/>
              </a:ext>
            </a:extLst>
          </p:cNvPr>
          <p:cNvSpPr txBox="1"/>
          <p:nvPr/>
        </p:nvSpPr>
        <p:spPr>
          <a:xfrm>
            <a:off x="1331495" y="3962400"/>
            <a:ext cx="800219" cy="36933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Colder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A148BE-648D-814C-BE69-525617B93B87}"/>
              </a:ext>
            </a:extLst>
          </p:cNvPr>
          <p:cNvCxnSpPr/>
          <p:nvPr/>
        </p:nvCxnSpPr>
        <p:spPr>
          <a:xfrm>
            <a:off x="1731604" y="4411942"/>
            <a:ext cx="0" cy="5049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91A052-C6CE-2E4A-8E16-E849409BF66F}"/>
              </a:ext>
            </a:extLst>
          </p:cNvPr>
          <p:cNvSpPr txBox="1"/>
          <p:nvPr/>
        </p:nvSpPr>
        <p:spPr>
          <a:xfrm>
            <a:off x="8333872" y="5061284"/>
            <a:ext cx="90512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Wetter</a:t>
            </a:r>
            <a:r>
              <a:rPr lang="en-US" dirty="0"/>
              <a:t>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9463BE-1040-0B4D-885E-56B3D32FDB4D}"/>
              </a:ext>
            </a:extLst>
          </p:cNvPr>
          <p:cNvCxnSpPr>
            <a:cxnSpLocks/>
          </p:cNvCxnSpPr>
          <p:nvPr/>
        </p:nvCxnSpPr>
        <p:spPr>
          <a:xfrm>
            <a:off x="9354377" y="5246131"/>
            <a:ext cx="543601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902DF3E-BBC0-A344-BC8C-0455B7039C29}"/>
              </a:ext>
            </a:extLst>
          </p:cNvPr>
          <p:cNvSpPr txBox="1"/>
          <p:nvPr/>
        </p:nvSpPr>
        <p:spPr>
          <a:xfrm>
            <a:off x="6697578" y="4074876"/>
            <a:ext cx="800219" cy="36933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Colder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FB3150-ED53-8946-A4F9-2A6C7453DB40}"/>
              </a:ext>
            </a:extLst>
          </p:cNvPr>
          <p:cNvCxnSpPr/>
          <p:nvPr/>
        </p:nvCxnSpPr>
        <p:spPr>
          <a:xfrm>
            <a:off x="7120807" y="4472281"/>
            <a:ext cx="0" cy="5049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FE5B1-5A52-344A-B4D6-9C389BF73B26}"/>
              </a:ext>
            </a:extLst>
          </p:cNvPr>
          <p:cNvSpPr/>
          <p:nvPr/>
        </p:nvSpPr>
        <p:spPr>
          <a:xfrm>
            <a:off x="3872909" y="978568"/>
            <a:ext cx="4348670" cy="505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0E9B50-895D-7040-BB2B-6E96BA4A7F3C}"/>
              </a:ext>
            </a:extLst>
          </p:cNvPr>
          <p:cNvSpPr txBox="1"/>
          <p:nvPr/>
        </p:nvSpPr>
        <p:spPr>
          <a:xfrm>
            <a:off x="1731604" y="738408"/>
            <a:ext cx="7086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                            [ </a:t>
            </a:r>
            <a:r>
              <a:rPr lang="en-US" sz="2000" b="1" i="1" dirty="0" err="1">
                <a:solidFill>
                  <a:schemeClr val="bg1"/>
                </a:solidFill>
              </a:rPr>
              <a:t>T</a:t>
            </a:r>
            <a:r>
              <a:rPr lang="en-US" sz="2000" b="1" i="1" baseline="-25000" dirty="0" err="1">
                <a:solidFill>
                  <a:schemeClr val="bg1"/>
                </a:solidFill>
              </a:rPr>
              <a:t>max</a:t>
            </a:r>
            <a:r>
              <a:rPr lang="en-US" sz="2000" b="1" i="1" dirty="0">
                <a:solidFill>
                  <a:schemeClr val="bg1"/>
                </a:solidFill>
              </a:rPr>
              <a:t> ~ 10 times more sensitive to </a:t>
            </a:r>
            <a:r>
              <a:rPr lang="en-US" sz="2000" b="1" i="1" dirty="0" err="1">
                <a:solidFill>
                  <a:schemeClr val="bg1"/>
                </a:solidFill>
              </a:rPr>
              <a:t>Pcpn</a:t>
            </a:r>
            <a:r>
              <a:rPr lang="en-US" sz="2000" b="1" i="1" dirty="0">
                <a:solidFill>
                  <a:schemeClr val="bg1"/>
                </a:solidFill>
              </a:rPr>
              <a:t> than </a:t>
            </a:r>
            <a:r>
              <a:rPr lang="en-US" sz="2000" b="1" i="1" dirty="0" err="1">
                <a:solidFill>
                  <a:schemeClr val="bg1"/>
                </a:solidFill>
              </a:rPr>
              <a:t>T</a:t>
            </a:r>
            <a:r>
              <a:rPr lang="en-US" sz="2000" b="1" i="1" baseline="-25000" dirty="0" err="1">
                <a:solidFill>
                  <a:schemeClr val="bg1"/>
                </a:solidFill>
              </a:rPr>
              <a:t>min</a:t>
            </a:r>
            <a:r>
              <a:rPr lang="en-US" sz="2000" b="1" i="1" dirty="0">
                <a:solidFill>
                  <a:schemeClr val="bg1"/>
                </a:solidFill>
              </a:rPr>
              <a:t>]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5E5888-9FA6-B940-B983-75532AEC2CF6}"/>
              </a:ext>
            </a:extLst>
          </p:cNvPr>
          <p:cNvSpPr txBox="1"/>
          <p:nvPr/>
        </p:nvSpPr>
        <p:spPr>
          <a:xfrm>
            <a:off x="74194" y="167731"/>
            <a:ext cx="12047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Divergent  Trends of </a:t>
            </a:r>
            <a:r>
              <a:rPr lang="en-US" sz="2800" b="1" dirty="0" err="1">
                <a:solidFill>
                  <a:schemeClr val="bg1"/>
                </a:solidFill>
              </a:rPr>
              <a:t>T</a:t>
            </a:r>
            <a:r>
              <a:rPr lang="en-US" sz="2800" b="1" i="1" baseline="-25000" dirty="0" err="1">
                <a:solidFill>
                  <a:schemeClr val="bg1"/>
                </a:solidFill>
              </a:rPr>
              <a:t>max</a:t>
            </a:r>
            <a:r>
              <a:rPr lang="en-US" sz="2800" b="1" dirty="0">
                <a:solidFill>
                  <a:schemeClr val="bg1"/>
                </a:solidFill>
              </a:rPr>
              <a:t> vs </a:t>
            </a:r>
            <a:r>
              <a:rPr lang="en-US" sz="2800" b="1" dirty="0" err="1">
                <a:solidFill>
                  <a:schemeClr val="bg1"/>
                </a:solidFill>
              </a:rPr>
              <a:t>T</a:t>
            </a:r>
            <a:r>
              <a:rPr lang="en-US" sz="2800" b="1" i="1" baseline="-25000" dirty="0" err="1">
                <a:solidFill>
                  <a:schemeClr val="bg1"/>
                </a:solidFill>
              </a:rPr>
              <a:t>min</a:t>
            </a:r>
            <a:r>
              <a:rPr lang="en-US" sz="2800" b="1" dirty="0">
                <a:solidFill>
                  <a:schemeClr val="bg1"/>
                </a:solidFill>
              </a:rPr>
              <a:t> Reconcilable with Different Sensitivities to </a:t>
            </a:r>
            <a:r>
              <a:rPr lang="en-US" sz="2800" b="1" dirty="0" err="1">
                <a:solidFill>
                  <a:schemeClr val="bg1"/>
                </a:solidFill>
              </a:rPr>
              <a:t>Pcpn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42DF3E-F592-EC44-8367-12BD1FBDA970}"/>
              </a:ext>
            </a:extLst>
          </p:cNvPr>
          <p:cNvSpPr txBox="1"/>
          <p:nvPr/>
        </p:nvSpPr>
        <p:spPr>
          <a:xfrm>
            <a:off x="4084546" y="2066835"/>
            <a:ext cx="1358064" cy="338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 - 2°C/100mm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BACBBC-F8FC-094E-928F-2A8242FD2440}"/>
              </a:ext>
            </a:extLst>
          </p:cNvPr>
          <p:cNvSpPr txBox="1"/>
          <p:nvPr/>
        </p:nvSpPr>
        <p:spPr>
          <a:xfrm>
            <a:off x="9303160" y="2062295"/>
            <a:ext cx="1516762" cy="338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 - 0.2°C/100mm</a:t>
            </a:r>
          </a:p>
        </p:txBody>
      </p:sp>
    </p:spTree>
    <p:extLst>
      <p:ext uri="{BB962C8B-B14F-4D97-AF65-F5344CB8AC3E}">
        <p14:creationId xmlns:p14="http://schemas.microsoft.com/office/powerpoint/2010/main" val="1974467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16579</TotalTime>
  <Words>366</Words>
  <Application>Microsoft Macintosh PowerPoint</Application>
  <PresentationFormat>Widescreen</PresentationFormat>
  <Paragraphs>53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Chalkduster</vt:lpstr>
      <vt:lpstr>Engravers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Martin Hoerling</cp:lastModifiedBy>
  <cp:revision>78</cp:revision>
  <dcterms:created xsi:type="dcterms:W3CDTF">2019-10-15T17:33:09Z</dcterms:created>
  <dcterms:modified xsi:type="dcterms:W3CDTF">2019-11-06T23:53:01Z</dcterms:modified>
</cp:coreProperties>
</file>